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34" r:id="rId2"/>
    <p:sldId id="340" r:id="rId3"/>
    <p:sldId id="341" r:id="rId4"/>
    <p:sldId id="342" r:id="rId5"/>
    <p:sldId id="343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9" r:id="rId19"/>
    <p:sldId id="360" r:id="rId20"/>
    <p:sldId id="361" r:id="rId21"/>
    <p:sldId id="296" r:id="rId22"/>
    <p:sldId id="297" r:id="rId23"/>
    <p:sldId id="381" r:id="rId24"/>
    <p:sldId id="382" r:id="rId25"/>
    <p:sldId id="383" r:id="rId26"/>
    <p:sldId id="384" r:id="rId27"/>
    <p:sldId id="385" r:id="rId28"/>
    <p:sldId id="364" r:id="rId29"/>
    <p:sldId id="289" r:id="rId30"/>
    <p:sldId id="299" r:id="rId31"/>
    <p:sldId id="300" r:id="rId32"/>
    <p:sldId id="301" r:id="rId33"/>
    <p:sldId id="3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E7E9D-080C-4DC4-85C6-58BEB59B928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5AD2-08F4-4C71-A201-484284FF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1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75169-2411-4FD7-B9EB-A9433361EF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8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3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6D40-2021-43D7-9813-F69FC0FE61EE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43E2-414F-470B-8487-E90028D9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3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10.png"/><Relationship Id="rId3" Type="http://schemas.openxmlformats.org/officeDocument/2006/relationships/image" Target="../media/image5.jpeg"/><Relationship Id="rId7" Type="http://schemas.openxmlformats.org/officeDocument/2006/relationships/image" Target="../media/image210.png"/><Relationship Id="rId12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0.png"/><Relationship Id="rId5" Type="http://schemas.openxmlformats.org/officeDocument/2006/relationships/image" Target="../media/image200.png"/><Relationship Id="rId10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openxmlformats.org/officeDocument/2006/relationships/image" Target="../media/image290.png"/><Relationship Id="rId1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png"/><Relationship Id="rId3" Type="http://schemas.openxmlformats.org/officeDocument/2006/relationships/image" Target="../media/image5.jpeg"/><Relationship Id="rId7" Type="http://schemas.openxmlformats.org/officeDocument/2006/relationships/image" Target="../media/image210.png"/><Relationship Id="rId12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5.png"/><Relationship Id="rId5" Type="http://schemas.openxmlformats.org/officeDocument/2006/relationships/image" Target="../media/image200.png"/><Relationship Id="rId10" Type="http://schemas.openxmlformats.org/officeDocument/2006/relationships/image" Target="../media/image34.png"/><Relationship Id="rId4" Type="http://schemas.openxmlformats.org/officeDocument/2006/relationships/image" Target="../media/image14.jpeg"/><Relationship Id="rId9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2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200.png"/><Relationship Id="rId10" Type="http://schemas.openxmlformats.org/officeDocument/2006/relationships/image" Target="../media/image36.png"/><Relationship Id="rId4" Type="http://schemas.openxmlformats.org/officeDocument/2006/relationships/image" Target="../media/image14.jpeg"/><Relationship Id="rId9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3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4.jpeg"/><Relationship Id="rId7" Type="http://schemas.openxmlformats.org/officeDocument/2006/relationships/image" Target="../media/image2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3.png"/><Relationship Id="rId10" Type="http://schemas.openxmlformats.org/officeDocument/2006/relationships/image" Target="../media/image240.png"/><Relationship Id="rId4" Type="http://schemas.openxmlformats.org/officeDocument/2006/relationships/image" Target="../media/image20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4.jpeg"/><Relationship Id="rId7" Type="http://schemas.openxmlformats.org/officeDocument/2006/relationships/image" Target="../media/image2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3.png"/><Relationship Id="rId10" Type="http://schemas.openxmlformats.org/officeDocument/2006/relationships/image" Target="../media/image240.png"/><Relationship Id="rId4" Type="http://schemas.openxmlformats.org/officeDocument/2006/relationships/image" Target="../media/image200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Adaptive Data Analysis via Differential Privacy: </a:t>
            </a:r>
            <a:br>
              <a:rPr lang="en-US" dirty="0"/>
            </a:br>
            <a:r>
              <a:rPr lang="en-US" sz="2700" dirty="0"/>
              <a:t>General Tools for Post-Selection Inference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113394"/>
          </a:xfrm>
        </p:spPr>
        <p:txBody>
          <a:bodyPr>
            <a:normAutofit/>
          </a:bodyPr>
          <a:lstStyle/>
          <a:p>
            <a:r>
              <a:rPr lang="en-US" sz="3600" dirty="0"/>
              <a:t>Aaron Roth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http://www.sas.upenn.edu/~egme/UPenn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60" y="4168878"/>
            <a:ext cx="2468280" cy="8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0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Adaptively Chosen Queries: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statistical estimator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-accurate for  sequences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adaptively chosen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if for all       and          ,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  <a:blipFill>
                <a:blip r:embed="rId8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11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54" y="4958693"/>
            <a:ext cx="402528" cy="40252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Cloud by SavanaPrice - Blue cloud that would work for children ..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71" y="4978862"/>
            <a:ext cx="691681" cy="40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21743" y="4988006"/>
                <a:ext cx="26015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43" y="4988006"/>
                <a:ext cx="260159" cy="461665"/>
              </a:xfrm>
              <a:prstGeom prst="rect">
                <a:avLst/>
              </a:prstGeom>
              <a:blipFill>
                <a:blip r:embed="rId12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ight Arrow 20"/>
              <p:cNvSpPr/>
              <p:nvPr/>
            </p:nvSpPr>
            <p:spPr>
              <a:xfrm>
                <a:off x="1661160" y="2864390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ight Arrow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" y="2864390"/>
                <a:ext cx="3035808" cy="314673"/>
              </a:xfrm>
              <a:prstGeom prst="rightArrow">
                <a:avLst/>
              </a:prstGeom>
              <a:blipFill>
                <a:blip r:embed="rId13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eft Arrow 24"/>
              <p:cNvSpPr/>
              <p:nvPr/>
            </p:nvSpPr>
            <p:spPr>
              <a:xfrm>
                <a:off x="1661160" y="3343656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Left Arrow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" y="3343656"/>
                <a:ext cx="3035808" cy="310896"/>
              </a:xfrm>
              <a:prstGeom prst="leftArrow">
                <a:avLst/>
              </a:prstGeom>
              <a:blipFill>
                <a:blip r:embed="rId1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0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24" grpId="0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Non-Adaptive Queries: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000" dirty="0"/>
                  <a:t>The “empirical average mechanism”: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can answer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non-adaptive</a:t>
                </a:r>
                <a:r>
                  <a:rPr lang="en-US" sz="2000" dirty="0"/>
                  <a:t> queries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(0.01,0.01)</m:t>
                    </m:r>
                  </m:oMath>
                </a14:m>
                <a:r>
                  <a:rPr lang="en-US" sz="2000" dirty="0"/>
                  <a:t>-accuracy where: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8" name="Picture 7" descr="File:Database icon simple.png - Wikimedia Common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Left Arrow 9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4" name="Picture 13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Down Arrow 15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43050" y="2048256"/>
            <a:ext cx="3824478" cy="2057400"/>
            <a:chOff x="1543050" y="2048256"/>
            <a:chExt cx="3824478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rved Down Arrow 16"/>
                <p:cNvSpPr/>
                <p:nvPr/>
              </p:nvSpPr>
              <p:spPr>
                <a:xfrm>
                  <a:off x="1543050" y="2048256"/>
                  <a:ext cx="3824478" cy="810038"/>
                </a:xfrm>
                <a:prstGeom prst="curvedDownArrow">
                  <a:avLst>
                    <a:gd name="adj1" fmla="val 14140"/>
                    <a:gd name="adj2" fmla="val 50000"/>
                    <a:gd name="adj3" fmla="val 25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Curved Down Arrow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050" y="2048256"/>
                  <a:ext cx="3824478" cy="810038"/>
                </a:xfrm>
                <a:prstGeom prst="curvedDownArrow">
                  <a:avLst>
                    <a:gd name="adj1" fmla="val 14140"/>
                    <a:gd name="adj2" fmla="val 50000"/>
                    <a:gd name="adj3" fmla="val 25000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rved Up Arrow 18"/>
                <p:cNvSpPr/>
                <p:nvPr/>
              </p:nvSpPr>
              <p:spPr>
                <a:xfrm>
                  <a:off x="1655064" y="3502152"/>
                  <a:ext cx="3620203" cy="603504"/>
                </a:xfrm>
                <a:prstGeom prst="curved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Curved Up Arrow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064" y="3502152"/>
                  <a:ext cx="3620203" cy="603504"/>
                </a:xfrm>
                <a:prstGeom prst="curvedUpArrow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3383881" y="2936263"/>
              <a:ext cx="73686" cy="291600"/>
              <a:chOff x="3419322" y="2858294"/>
              <a:chExt cx="73686" cy="2916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419856" y="2858294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419322" y="2966715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419738" y="3076742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693889" y="2625828"/>
            <a:ext cx="3337811" cy="927529"/>
            <a:chOff x="1693889" y="2625828"/>
            <a:chExt cx="3337811" cy="927529"/>
          </a:xfrm>
        </p:grpSpPr>
        <p:grpSp>
          <p:nvGrpSpPr>
            <p:cNvPr id="28" name="Group 27"/>
            <p:cNvGrpSpPr/>
            <p:nvPr/>
          </p:nvGrpSpPr>
          <p:grpSpPr>
            <a:xfrm>
              <a:off x="3378885" y="2938760"/>
              <a:ext cx="73686" cy="291600"/>
              <a:chOff x="3536281" y="4932453"/>
              <a:chExt cx="73686" cy="291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536815" y="4932453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536281" y="5040874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536697" y="5150901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Left Arrow 30"/>
                <p:cNvSpPr/>
                <p:nvPr/>
              </p:nvSpPr>
              <p:spPr>
                <a:xfrm>
                  <a:off x="1693889" y="2625828"/>
                  <a:ext cx="3335312" cy="220495"/>
                </a:xfrm>
                <a:prstGeom prst="lef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Left Arrow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889" y="2625828"/>
                  <a:ext cx="3335312" cy="220495"/>
                </a:xfrm>
                <a:prstGeom prst="leftArrow">
                  <a:avLst/>
                </a:prstGeom>
                <a:blipFill>
                  <a:blip r:embed="rId12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Left Arrow 31"/>
                <p:cNvSpPr/>
                <p:nvPr/>
              </p:nvSpPr>
              <p:spPr>
                <a:xfrm>
                  <a:off x="1696388" y="3332862"/>
                  <a:ext cx="3335312" cy="220495"/>
                </a:xfrm>
                <a:prstGeom prst="lef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Left Arrow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388" y="3332862"/>
                  <a:ext cx="3335312" cy="220495"/>
                </a:xfrm>
                <a:prstGeom prst="leftArrow">
                  <a:avLst/>
                </a:prstGeom>
                <a:blipFill>
                  <a:blip r:embed="rId13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3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Non-Adaptive Queries: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000" dirty="0"/>
                  <a:t>The “empirical average mechanism”: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can answer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adaptive</a:t>
                </a:r>
                <a:r>
                  <a:rPr lang="en-US" sz="2000" dirty="0"/>
                  <a:t> queries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0.01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,0.01)</m:t>
                    </m:r>
                  </m:oMath>
                </a14:m>
                <a:r>
                  <a:rPr lang="en-US" sz="2000" dirty="0"/>
                  <a:t>-accuracy where: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8" name="Picture 7" descr="File:Database icon simple.png - Wikimedia Common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Left Arrow 9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4" name="Picture 13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Down Arrow 15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93889" y="2625828"/>
            <a:ext cx="3337811" cy="927529"/>
            <a:chOff x="1693889" y="2625828"/>
            <a:chExt cx="3337811" cy="927529"/>
          </a:xfrm>
        </p:grpSpPr>
        <p:grpSp>
          <p:nvGrpSpPr>
            <p:cNvPr id="28" name="Group 27"/>
            <p:cNvGrpSpPr/>
            <p:nvPr/>
          </p:nvGrpSpPr>
          <p:grpSpPr>
            <a:xfrm>
              <a:off x="3378885" y="2938760"/>
              <a:ext cx="73686" cy="291600"/>
              <a:chOff x="3536281" y="4932453"/>
              <a:chExt cx="73686" cy="291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536815" y="4932453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536281" y="5040874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536697" y="5150901"/>
                <a:ext cx="73152" cy="731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Left Arrow 30"/>
                <p:cNvSpPr/>
                <p:nvPr/>
              </p:nvSpPr>
              <p:spPr>
                <a:xfrm>
                  <a:off x="1693889" y="2625828"/>
                  <a:ext cx="3335312" cy="220495"/>
                </a:xfrm>
                <a:prstGeom prst="lef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Left Arrow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889" y="2625828"/>
                  <a:ext cx="3335312" cy="220495"/>
                </a:xfrm>
                <a:prstGeom prst="leftArrow">
                  <a:avLst/>
                </a:prstGeom>
                <a:blipFill>
                  <a:blip r:embed="rId10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Left Arrow 31"/>
                <p:cNvSpPr/>
                <p:nvPr/>
              </p:nvSpPr>
              <p:spPr>
                <a:xfrm>
                  <a:off x="1696388" y="3332862"/>
                  <a:ext cx="3335312" cy="220495"/>
                </a:xfrm>
                <a:prstGeom prst="left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Left Arrow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388" y="3332862"/>
                  <a:ext cx="3335312" cy="220495"/>
                </a:xfrm>
                <a:prstGeom prst="leftArrow">
                  <a:avLst/>
                </a:prstGeom>
                <a:blipFill>
                  <a:blip r:embed="rId11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503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Can we do better with a different statistical estimator?</a:t>
            </a:r>
          </a:p>
        </p:txBody>
      </p:sp>
    </p:spTree>
    <p:extLst>
      <p:ext uri="{BB962C8B-B14F-4D97-AF65-F5344CB8AC3E}">
        <p14:creationId xmlns:p14="http://schemas.microsoft.com/office/powerpoint/2010/main" val="122560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90600" y="1447800"/>
            <a:ext cx="72390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118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Differential Privacy</a:t>
            </a:r>
            <a:br>
              <a:rPr lang="en-US" dirty="0"/>
            </a:br>
            <a:r>
              <a:rPr lang="en-US" sz="3100" dirty="0"/>
              <a:t>[Dwork-McSherry-Nissim-Smith 06]</a:t>
            </a:r>
          </a:p>
        </p:txBody>
      </p:sp>
      <p:sp>
        <p:nvSpPr>
          <p:cNvPr id="4" name="Bevel 3"/>
          <p:cNvSpPr/>
          <p:nvPr/>
        </p:nvSpPr>
        <p:spPr>
          <a:xfrm>
            <a:off x="3429000" y="3200400"/>
            <a:ext cx="1905000" cy="1143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Algorithm</a:t>
            </a:r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 flipV="1">
            <a:off x="457200" y="4357688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8" name="Freeform 10"/>
          <p:cNvSpPr>
            <a:spLocks/>
          </p:cNvSpPr>
          <p:nvPr/>
        </p:nvSpPr>
        <p:spPr bwMode="auto">
          <a:xfrm>
            <a:off x="457200" y="4648200"/>
            <a:ext cx="7315200" cy="2044700"/>
          </a:xfrm>
          <a:custGeom>
            <a:avLst/>
            <a:gdLst>
              <a:gd name="T0" fmla="*/ 0 w 4608"/>
              <a:gd name="T1" fmla="*/ 2147483647 h 1288"/>
              <a:gd name="T2" fmla="*/ 2147483647 w 4608"/>
              <a:gd name="T3" fmla="*/ 2147483647 h 1288"/>
              <a:gd name="T4" fmla="*/ 2147483647 w 4608"/>
              <a:gd name="T5" fmla="*/ 2147483647 h 1288"/>
              <a:gd name="T6" fmla="*/ 2147483647 w 4608"/>
              <a:gd name="T7" fmla="*/ 2147483647 h 1288"/>
              <a:gd name="T8" fmla="*/ 2147483647 w 4608"/>
              <a:gd name="T9" fmla="*/ 2147483647 h 1288"/>
              <a:gd name="T10" fmla="*/ 2147483647 w 4608"/>
              <a:gd name="T11" fmla="*/ 2147483647 h 1288"/>
              <a:gd name="T12" fmla="*/ 2147483647 w 4608"/>
              <a:gd name="T13" fmla="*/ 2147483647 h 1288"/>
              <a:gd name="T14" fmla="*/ 2147483647 w 4608"/>
              <a:gd name="T15" fmla="*/ 2147483647 h 1288"/>
              <a:gd name="T16" fmla="*/ 2147483647 w 4608"/>
              <a:gd name="T17" fmla="*/ 2147483647 h 1288"/>
              <a:gd name="T18" fmla="*/ 2147483647 w 4608"/>
              <a:gd name="T19" fmla="*/ 2147483647 h 1288"/>
              <a:gd name="T20" fmla="*/ 2147483647 w 4608"/>
              <a:gd name="T21" fmla="*/ 2147483647 h 1288"/>
              <a:gd name="T22" fmla="*/ 2147483647 w 4608"/>
              <a:gd name="T23" fmla="*/ 2147483647 h 1288"/>
              <a:gd name="T24" fmla="*/ 2147483647 w 4608"/>
              <a:gd name="T25" fmla="*/ 2147483647 h 1288"/>
              <a:gd name="T26" fmla="*/ 2147483647 w 4608"/>
              <a:gd name="T27" fmla="*/ 2147483647 h 12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8"/>
              <a:gd name="T43" fmla="*/ 0 h 1288"/>
              <a:gd name="T44" fmla="*/ 4608 w 4608"/>
              <a:gd name="T45" fmla="*/ 1288 h 12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8" h="1288">
                <a:moveTo>
                  <a:pt x="0" y="1096"/>
                </a:moveTo>
                <a:cubicBezTo>
                  <a:pt x="192" y="1092"/>
                  <a:pt x="384" y="1088"/>
                  <a:pt x="528" y="1048"/>
                </a:cubicBezTo>
                <a:cubicBezTo>
                  <a:pt x="672" y="1008"/>
                  <a:pt x="760" y="944"/>
                  <a:pt x="864" y="856"/>
                </a:cubicBezTo>
                <a:cubicBezTo>
                  <a:pt x="968" y="768"/>
                  <a:pt x="1056" y="640"/>
                  <a:pt x="1152" y="520"/>
                </a:cubicBezTo>
                <a:cubicBezTo>
                  <a:pt x="1248" y="400"/>
                  <a:pt x="1352" y="216"/>
                  <a:pt x="1440" y="136"/>
                </a:cubicBezTo>
                <a:cubicBezTo>
                  <a:pt x="1528" y="56"/>
                  <a:pt x="1592" y="0"/>
                  <a:pt x="1680" y="40"/>
                </a:cubicBezTo>
                <a:cubicBezTo>
                  <a:pt x="1768" y="80"/>
                  <a:pt x="1904" y="296"/>
                  <a:pt x="1968" y="376"/>
                </a:cubicBezTo>
                <a:cubicBezTo>
                  <a:pt x="2032" y="456"/>
                  <a:pt x="2024" y="464"/>
                  <a:pt x="2064" y="520"/>
                </a:cubicBezTo>
                <a:cubicBezTo>
                  <a:pt x="2104" y="576"/>
                  <a:pt x="2128" y="656"/>
                  <a:pt x="2208" y="712"/>
                </a:cubicBezTo>
                <a:cubicBezTo>
                  <a:pt x="2288" y="768"/>
                  <a:pt x="2440" y="808"/>
                  <a:pt x="2544" y="856"/>
                </a:cubicBezTo>
                <a:cubicBezTo>
                  <a:pt x="2648" y="904"/>
                  <a:pt x="2704" y="952"/>
                  <a:pt x="2832" y="1000"/>
                </a:cubicBezTo>
                <a:cubicBezTo>
                  <a:pt x="2960" y="1048"/>
                  <a:pt x="3152" y="1104"/>
                  <a:pt x="3312" y="1144"/>
                </a:cubicBezTo>
                <a:cubicBezTo>
                  <a:pt x="3472" y="1184"/>
                  <a:pt x="3576" y="1216"/>
                  <a:pt x="3792" y="1240"/>
                </a:cubicBezTo>
                <a:cubicBezTo>
                  <a:pt x="4008" y="1264"/>
                  <a:pt x="4472" y="1280"/>
                  <a:pt x="4608" y="1288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609600" y="6629400"/>
            <a:ext cx="5410200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460375" y="4932363"/>
            <a:ext cx="7445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 [r]</a:t>
            </a: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838200" y="4662488"/>
            <a:ext cx="7315200" cy="2044700"/>
          </a:xfrm>
          <a:custGeom>
            <a:avLst/>
            <a:gdLst>
              <a:gd name="T0" fmla="*/ 0 w 4608"/>
              <a:gd name="T1" fmla="*/ 2147483647 h 1288"/>
              <a:gd name="T2" fmla="*/ 2147483647 w 4608"/>
              <a:gd name="T3" fmla="*/ 2147483647 h 1288"/>
              <a:gd name="T4" fmla="*/ 2147483647 w 4608"/>
              <a:gd name="T5" fmla="*/ 2147483647 h 1288"/>
              <a:gd name="T6" fmla="*/ 2147483647 w 4608"/>
              <a:gd name="T7" fmla="*/ 2147483647 h 1288"/>
              <a:gd name="T8" fmla="*/ 2147483647 w 4608"/>
              <a:gd name="T9" fmla="*/ 2147483647 h 1288"/>
              <a:gd name="T10" fmla="*/ 2147483647 w 4608"/>
              <a:gd name="T11" fmla="*/ 2147483647 h 1288"/>
              <a:gd name="T12" fmla="*/ 2147483647 w 4608"/>
              <a:gd name="T13" fmla="*/ 2147483647 h 1288"/>
              <a:gd name="T14" fmla="*/ 2147483647 w 4608"/>
              <a:gd name="T15" fmla="*/ 2147483647 h 1288"/>
              <a:gd name="T16" fmla="*/ 2147483647 w 4608"/>
              <a:gd name="T17" fmla="*/ 2147483647 h 1288"/>
              <a:gd name="T18" fmla="*/ 2147483647 w 4608"/>
              <a:gd name="T19" fmla="*/ 2147483647 h 1288"/>
              <a:gd name="T20" fmla="*/ 2147483647 w 4608"/>
              <a:gd name="T21" fmla="*/ 2147483647 h 1288"/>
              <a:gd name="T22" fmla="*/ 2147483647 w 4608"/>
              <a:gd name="T23" fmla="*/ 2147483647 h 1288"/>
              <a:gd name="T24" fmla="*/ 2147483647 w 4608"/>
              <a:gd name="T25" fmla="*/ 2147483647 h 1288"/>
              <a:gd name="T26" fmla="*/ 2147483647 w 4608"/>
              <a:gd name="T27" fmla="*/ 2147483647 h 12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8"/>
              <a:gd name="T43" fmla="*/ 0 h 1288"/>
              <a:gd name="T44" fmla="*/ 4608 w 4608"/>
              <a:gd name="T45" fmla="*/ 1288 h 12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8" h="1288">
                <a:moveTo>
                  <a:pt x="0" y="1096"/>
                </a:moveTo>
                <a:cubicBezTo>
                  <a:pt x="192" y="1092"/>
                  <a:pt x="384" y="1088"/>
                  <a:pt x="528" y="1048"/>
                </a:cubicBezTo>
                <a:cubicBezTo>
                  <a:pt x="672" y="1008"/>
                  <a:pt x="760" y="944"/>
                  <a:pt x="864" y="856"/>
                </a:cubicBezTo>
                <a:cubicBezTo>
                  <a:pt x="968" y="768"/>
                  <a:pt x="1056" y="640"/>
                  <a:pt x="1152" y="520"/>
                </a:cubicBezTo>
                <a:cubicBezTo>
                  <a:pt x="1248" y="400"/>
                  <a:pt x="1352" y="216"/>
                  <a:pt x="1440" y="136"/>
                </a:cubicBezTo>
                <a:cubicBezTo>
                  <a:pt x="1528" y="56"/>
                  <a:pt x="1592" y="0"/>
                  <a:pt x="1680" y="40"/>
                </a:cubicBezTo>
                <a:cubicBezTo>
                  <a:pt x="1768" y="80"/>
                  <a:pt x="1904" y="296"/>
                  <a:pt x="1968" y="376"/>
                </a:cubicBezTo>
                <a:cubicBezTo>
                  <a:pt x="2032" y="456"/>
                  <a:pt x="2024" y="464"/>
                  <a:pt x="2064" y="520"/>
                </a:cubicBezTo>
                <a:cubicBezTo>
                  <a:pt x="2104" y="576"/>
                  <a:pt x="2128" y="656"/>
                  <a:pt x="2208" y="712"/>
                </a:cubicBezTo>
                <a:cubicBezTo>
                  <a:pt x="2288" y="768"/>
                  <a:pt x="2440" y="808"/>
                  <a:pt x="2544" y="856"/>
                </a:cubicBezTo>
                <a:cubicBezTo>
                  <a:pt x="2648" y="904"/>
                  <a:pt x="2704" y="952"/>
                  <a:pt x="2832" y="1000"/>
                </a:cubicBezTo>
                <a:cubicBezTo>
                  <a:pt x="2960" y="1048"/>
                  <a:pt x="3152" y="1104"/>
                  <a:pt x="3312" y="1144"/>
                </a:cubicBezTo>
                <a:cubicBezTo>
                  <a:pt x="3472" y="1184"/>
                  <a:pt x="3576" y="1216"/>
                  <a:pt x="3792" y="1240"/>
                </a:cubicBezTo>
                <a:cubicBezTo>
                  <a:pt x="4008" y="1264"/>
                  <a:pt x="4472" y="1280"/>
                  <a:pt x="4608" y="1288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086" name="File"/>
          <p:cNvSpPr>
            <a:spLocks noEditPoints="1" noChangeArrowheads="1"/>
          </p:cNvSpPr>
          <p:nvPr/>
        </p:nvSpPr>
        <p:spPr bwMode="auto">
          <a:xfrm>
            <a:off x="1600200" y="166846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Alice	</a:t>
            </a:r>
          </a:p>
        </p:txBody>
      </p:sp>
      <p:sp>
        <p:nvSpPr>
          <p:cNvPr id="3087" name="File"/>
          <p:cNvSpPr>
            <a:spLocks noEditPoints="1" noChangeArrowheads="1"/>
          </p:cNvSpPr>
          <p:nvPr/>
        </p:nvSpPr>
        <p:spPr bwMode="auto">
          <a:xfrm>
            <a:off x="29718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Bob</a:t>
            </a:r>
          </a:p>
        </p:txBody>
      </p:sp>
      <p:sp>
        <p:nvSpPr>
          <p:cNvPr id="3088" name="File"/>
          <p:cNvSpPr>
            <a:spLocks noEditPoints="1" noChangeArrowheads="1"/>
          </p:cNvSpPr>
          <p:nvPr/>
        </p:nvSpPr>
        <p:spPr bwMode="auto">
          <a:xfrm>
            <a:off x="43434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Chris	</a:t>
            </a:r>
          </a:p>
        </p:txBody>
      </p:sp>
      <p:sp>
        <p:nvSpPr>
          <p:cNvPr id="3089" name="File"/>
          <p:cNvSpPr>
            <a:spLocks noEditPoints="1" noChangeArrowheads="1"/>
          </p:cNvSpPr>
          <p:nvPr/>
        </p:nvSpPr>
        <p:spPr bwMode="auto">
          <a:xfrm>
            <a:off x="56388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Donna</a:t>
            </a:r>
          </a:p>
        </p:txBody>
      </p:sp>
      <p:sp>
        <p:nvSpPr>
          <p:cNvPr id="3090" name="File"/>
          <p:cNvSpPr>
            <a:spLocks noEditPoints="1" noChangeArrowheads="1"/>
          </p:cNvSpPr>
          <p:nvPr/>
        </p:nvSpPr>
        <p:spPr bwMode="auto">
          <a:xfrm>
            <a:off x="69342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Ernie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038600" y="27432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4343400" y="1641475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Xavier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4038600" y="44196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stability condition on the output </a:t>
            </a:r>
            <a:r>
              <a:rPr lang="en-US" i="1" dirty="0"/>
              <a:t>distribution: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 if for every pair of neighboring datasets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and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45106" y="4147224"/>
                <a:ext cx="6553555" cy="15943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Crucial: Stability on the distribution.</a:t>
                </a:r>
              </a:p>
              <a:p>
                <a:pPr algn="ctr"/>
                <a:r>
                  <a:rPr lang="en-US" sz="3200" dirty="0"/>
                  <a:t>No metric on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06" y="4147224"/>
                <a:ext cx="6553555" cy="15943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2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Distributional Stability Yields Robustness to </a:t>
            </a:r>
            <a:r>
              <a:rPr lang="en-US" dirty="0" err="1"/>
              <a:t>Postprocessing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An “Information Processing” inequality:</a:t>
                </a:r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an </a:t>
                </a:r>
                <a:r>
                  <a:rPr lang="en-US" i="1" dirty="0"/>
                  <a:t>arbitrary</a:t>
                </a:r>
                <a:r>
                  <a:rPr lang="en-US" dirty="0"/>
                  <a:t> algorithm,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-differentially private.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Important:</a:t>
                </a:r>
              </a:p>
              <a:p>
                <a:pPr marL="0" indent="0" algn="ctr">
                  <a:buNone/>
                </a:pPr>
                <a:r>
                  <a:rPr lang="en-US" dirty="0"/>
                  <a:t>Don’t need to understand </a:t>
                </a:r>
                <a:r>
                  <a:rPr lang="en-US" i="1" dirty="0"/>
                  <a:t>anything</a:t>
                </a:r>
                <a:r>
                  <a:rPr lang="en-US" dirty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gs transparent PNG by AbsurdWordPreferred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12" y="4795867"/>
            <a:ext cx="908375" cy="908375"/>
          </a:xfrm>
          <a:prstGeom prst="rect">
            <a:avLst/>
          </a:prstGeom>
        </p:spPr>
      </p:pic>
      <p:pic>
        <p:nvPicPr>
          <p:cNvPr id="5" name="Picture 4" descr="http://media.mnn.com/assets/images/2016/01/cute-baby.jpg.838x0_q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4"/>
          <a:stretch/>
        </p:blipFill>
        <p:spPr bwMode="auto">
          <a:xfrm>
            <a:off x="6294783" y="4989389"/>
            <a:ext cx="531801" cy="5213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Distributional Stability Degrades Gracefully Under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Theorem* [DRV10]: For every         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, Compose(         ;D)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-differentially private for: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46567" y="1616133"/>
                <a:ext cx="7985052" cy="25199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/>
                  <a:t>Compose(          ;D)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= 1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Let             choose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-DP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7" y="1616133"/>
                <a:ext cx="7985052" cy="25199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12" y="2689709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64" y="1935497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28" y="4162652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43" y="4514707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simple, private method for answering 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-accurate </a:t>
                </a:r>
                <a:r>
                  <a:rPr lang="en-US" i="1" dirty="0"/>
                  <a:t>with respect to the sample</a:t>
                </a:r>
                <a:r>
                  <a:rPr lang="en-US" dirty="0"/>
                  <a:t> for: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46567" y="1616133"/>
                <a:ext cx="7985052" cy="25199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= 1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Let             choose a LF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  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7" y="1616133"/>
                <a:ext cx="7985052" cy="25199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12" y="2200597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3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Cares About Accuracy on the Sample?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“Transfer-Theorem”: If an algorithm is </a:t>
            </a:r>
            <a:r>
              <a:rPr lang="en-US" i="1" dirty="0"/>
              <a:t>both</a:t>
            </a:r>
            <a:r>
              <a:rPr lang="en-US" dirty="0"/>
              <a:t> differentially private, and accurate in sample, it is also accurate out of sample. </a:t>
            </a:r>
          </a:p>
        </p:txBody>
      </p:sp>
    </p:spTree>
    <p:extLst>
      <p:ext uri="{BB962C8B-B14F-4D97-AF65-F5344CB8AC3E}">
        <p14:creationId xmlns:p14="http://schemas.microsoft.com/office/powerpoint/2010/main" val="9591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want to protect against?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Over-fitting from fixed algorithmic procedures (easiest – might hope to analyze exactly)</a:t>
            </a:r>
          </a:p>
          <a:p>
            <a:pPr lvl="1"/>
            <a:r>
              <a:rPr lang="en-US" dirty="0"/>
              <a:t>e.g. variable/parameter selection followed by model fitting</a:t>
            </a:r>
          </a:p>
          <a:p>
            <a:pPr marL="971550" lvl="1" indent="-514350">
              <a:buAutoNum type="arabicParenR"/>
            </a:pPr>
            <a:endParaRPr lang="en-US" dirty="0"/>
          </a:p>
        </p:txBody>
      </p:sp>
      <p:pic>
        <p:nvPicPr>
          <p:cNvPr id="2050" name="Picture 2" descr="http://image.slidesharecdn.com/evaluatingml-150916204123-lva1-app6892/95/evaluating-machine-learning-models-a-beginners-guide-20-638.jpg?cb=14424362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6" r="12433" b="1"/>
          <a:stretch/>
        </p:blipFill>
        <p:spPr bwMode="auto">
          <a:xfrm>
            <a:off x="1588449" y="3547439"/>
            <a:ext cx="5321398" cy="27644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2553" y="6400796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From: “Evaluating Machine Learning Models”. Alice Zheng, </a:t>
            </a:r>
            <a:r>
              <a:rPr lang="en-US" sz="1000" dirty="0" err="1"/>
              <a:t>Dato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4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Cares About Accuracy on the Sample?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[DFHPRR’15,BNSSSU’16]: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statistical estimator for adaptively chosen linear </a:t>
                </a:r>
                <a:r>
                  <a:rPr lang="en-US" dirty="0" err="1"/>
                  <a:t>functionals</a:t>
                </a:r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any distribution,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If: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-differentially private, and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-accurate </a:t>
                </a:r>
                <a:r>
                  <a:rPr lang="en-US" i="1" dirty="0"/>
                  <a:t>with respect to the sample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-accurate </a:t>
                </a:r>
                <a:r>
                  <a:rPr lang="en-US" i="1" dirty="0"/>
                  <a:t>with respect to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0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Using Independent Gaussian Perturbation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There exists a simple, computationally efficient  statistical estimator that can answer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adaptive</a:t>
                </a:r>
                <a:r>
                  <a:rPr lang="en-US" dirty="0"/>
                  <a:t> queries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(0.01,0.01)</m:t>
                    </m:r>
                  </m:oMath>
                </a14:m>
                <a:r>
                  <a:rPr lang="en-US" dirty="0"/>
                  <a:t>-accuracy where: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quadratic</a:t>
                </a:r>
                <a:r>
                  <a:rPr lang="en-US" dirty="0"/>
                  <a:t> improvement over the empirical average mechanism!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www.spcforexcel.com/files/images/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12" y="230190"/>
            <a:ext cx="2840706" cy="13464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Using State of the Art Differentially Private Mechanisms ([HR10])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There exists a statistical estimator that can answer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adaptive</a:t>
                </a:r>
                <a:r>
                  <a:rPr lang="en-US" dirty="0"/>
                  <a:t> queries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(0.01,0.01)</m:t>
                    </m:r>
                  </m:oMath>
                </a14:m>
                <a:r>
                  <a:rPr lang="en-US" dirty="0"/>
                  <a:t>-accuracy where: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An </a:t>
                </a:r>
                <a:r>
                  <a:rPr lang="en-US" i="1" dirty="0"/>
                  <a:t>exponential</a:t>
                </a:r>
                <a:r>
                  <a:rPr lang="en-US" dirty="0"/>
                  <a:t> improvement if the data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finite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081" r="-2473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1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Beyond 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Definition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jointly distributed R.V.s.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-approximate max-information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An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-approximate max-information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if for every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6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Beyond 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 [DFHPRR15, RRST16]: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differentially private,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736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Beyond 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Algorithms with bounded max information control the probability of “bad events” that occur as a result of dependence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Generalization for linear </a:t>
                </a:r>
                <a:r>
                  <a:rPr lang="en-US" dirty="0" err="1"/>
                  <a:t>functionals</a:t>
                </a:r>
                <a:r>
                  <a:rPr lang="en-US" dirty="0"/>
                  <a:t> or any other well concentrated class of statistics.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Corrections.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Definition</a:t>
                </a:r>
                <a:r>
                  <a:rPr lang="en-US" dirty="0"/>
                  <a:t>: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a valid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 function for a selection procedure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the procedure: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Select a test statistic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(and a corresponding null hypothesis)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Compute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were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Reject the null hypothesis if: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results in a false discovery with probability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87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Corrections.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is a valid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 function.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Upshot</a:t>
                </a:r>
                <a:r>
                  <a:rPr lang="en-US" dirty="0"/>
                  <a:t>: Hypothesis tests selected adaptively as part of differentially private data analysis can have their p-values corrected to account for effects of </a:t>
                </a:r>
                <a:r>
                  <a:rPr lang="en-US" dirty="0" err="1"/>
                  <a:t>adaptivity</a:t>
                </a:r>
                <a:r>
                  <a:rPr lang="en-US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420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1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Corrections.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Theorem </a:t>
                </a:r>
                <a:r>
                  <a:rPr lang="en-US" dirty="0"/>
                  <a:t>[RRST16]: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-differentially private.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is a valid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-value correction function.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880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r="12725"/>
          <a:stretch/>
        </p:blipFill>
        <p:spPr>
          <a:xfrm rot="5400000">
            <a:off x="1695325" y="1319070"/>
            <a:ext cx="5709692" cy="458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72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want to protect against?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“Researcher Degrees of Freedom”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82" y="2509879"/>
            <a:ext cx="5731002" cy="13789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86698" y="3900642"/>
            <a:ext cx="3869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Example from </a:t>
            </a:r>
            <a:r>
              <a:rPr lang="en-US" sz="1000" dirty="0" err="1"/>
              <a:t>Gelman</a:t>
            </a:r>
            <a:r>
              <a:rPr lang="en-US" sz="1000" dirty="0"/>
              <a:t> and </a:t>
            </a:r>
            <a:r>
              <a:rPr lang="en-US" sz="1000" dirty="0" err="1"/>
              <a:t>Loken</a:t>
            </a:r>
            <a:r>
              <a:rPr lang="en-US" sz="1000" dirty="0"/>
              <a:t>, “The Garden of Forking Paths”, 2013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93423" y="4554859"/>
            <a:ext cx="3520316" cy="1828800"/>
            <a:chOff x="2493423" y="4554859"/>
            <a:chExt cx="3520316" cy="1828800"/>
          </a:xfrm>
        </p:grpSpPr>
        <p:pic>
          <p:nvPicPr>
            <p:cNvPr id="7" name="Picture 2" descr="http://image.slidesharecdn.com/evaluatingml-150916204123-lva1-app6892/95/evaluating-machine-learning-models-a-beginners-guide-20-638.jpg?cb=144243624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56" r="12433" b="1"/>
            <a:stretch/>
          </p:blipFill>
          <p:spPr bwMode="auto">
            <a:xfrm>
              <a:off x="2493423" y="4554859"/>
              <a:ext cx="3520316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science-all.com/images/wallpapers/baby-pic/baby-pic-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659" y="4573071"/>
              <a:ext cx="891916" cy="60857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587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Data Analysis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Differential Privacy and Low Sensitivity Statistics:</a:t>
            </a:r>
          </a:p>
          <a:p>
            <a:pPr lvl="1"/>
            <a:r>
              <a:rPr lang="en-US" sz="1600" dirty="0"/>
              <a:t>[DFHPRR15] </a:t>
            </a:r>
            <a:r>
              <a:rPr lang="en-US" sz="1600" dirty="0" err="1"/>
              <a:t>Dwork</a:t>
            </a:r>
            <a:r>
              <a:rPr lang="en-US" sz="1600" dirty="0"/>
              <a:t>, Feldman, </a:t>
            </a:r>
            <a:r>
              <a:rPr lang="en-US" sz="1600" dirty="0" err="1"/>
              <a:t>Hardt</a:t>
            </a:r>
            <a:r>
              <a:rPr lang="en-US" sz="1600" dirty="0"/>
              <a:t>, </a:t>
            </a:r>
            <a:r>
              <a:rPr lang="en-US" sz="1600" dirty="0" err="1"/>
              <a:t>Pitassi</a:t>
            </a:r>
            <a:r>
              <a:rPr lang="en-US" sz="1600" dirty="0"/>
              <a:t>, </a:t>
            </a:r>
            <a:r>
              <a:rPr lang="en-US" sz="1600" dirty="0" err="1"/>
              <a:t>Reingold</a:t>
            </a:r>
            <a:r>
              <a:rPr lang="en-US" sz="1600" dirty="0"/>
              <a:t>, Roth, </a:t>
            </a:r>
            <a:r>
              <a:rPr lang="en-US" sz="1600" i="1" dirty="0"/>
              <a:t>“Preserving Statistical Validity in Adaptive Data Analysis”</a:t>
            </a:r>
            <a:r>
              <a:rPr lang="en-US" sz="1600" dirty="0"/>
              <a:t>, STOC 2015. </a:t>
            </a:r>
          </a:p>
          <a:p>
            <a:pPr lvl="1"/>
            <a:r>
              <a:rPr lang="en-US" sz="1600" dirty="0"/>
              <a:t>[BNSSSU16] </a:t>
            </a:r>
            <a:r>
              <a:rPr lang="en-US" sz="1600" dirty="0" err="1"/>
              <a:t>Bassily</a:t>
            </a:r>
            <a:r>
              <a:rPr lang="en-US" sz="1600" dirty="0"/>
              <a:t>, </a:t>
            </a:r>
            <a:r>
              <a:rPr lang="en-US" sz="1600" dirty="0" err="1"/>
              <a:t>Nissim</a:t>
            </a:r>
            <a:r>
              <a:rPr lang="en-US" sz="1600" dirty="0"/>
              <a:t>, Stemmer, Smith, Steinke, Ullman, </a:t>
            </a:r>
            <a:r>
              <a:rPr lang="en-US" sz="1600" i="1" dirty="0"/>
              <a:t>“Algorithmic Stability for Adaptive Data Analysis”, </a:t>
            </a:r>
            <a:r>
              <a:rPr lang="en-US" sz="1600" dirty="0"/>
              <a:t>STOC 2016.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Occam Bounds and Differential Privacy Control Arbitrary Dependencies:</a:t>
            </a:r>
          </a:p>
          <a:p>
            <a:pPr lvl="1"/>
            <a:r>
              <a:rPr lang="en-US" sz="1600" dirty="0"/>
              <a:t>[DFHPRR15b] </a:t>
            </a:r>
            <a:r>
              <a:rPr lang="en-US" sz="1600" dirty="0" err="1"/>
              <a:t>Dwork</a:t>
            </a:r>
            <a:r>
              <a:rPr lang="en-US" sz="1600" dirty="0"/>
              <a:t>, Feldman, </a:t>
            </a:r>
            <a:r>
              <a:rPr lang="en-US" sz="1600" dirty="0" err="1"/>
              <a:t>Hardt</a:t>
            </a:r>
            <a:r>
              <a:rPr lang="en-US" sz="1600" dirty="0"/>
              <a:t>, </a:t>
            </a:r>
            <a:r>
              <a:rPr lang="en-US" sz="1600" dirty="0" err="1"/>
              <a:t>Pitassi</a:t>
            </a:r>
            <a:r>
              <a:rPr lang="en-US" sz="1600" dirty="0"/>
              <a:t>, </a:t>
            </a:r>
            <a:r>
              <a:rPr lang="en-US" sz="1600" dirty="0" err="1"/>
              <a:t>Reingold</a:t>
            </a:r>
            <a:r>
              <a:rPr lang="en-US" sz="1600" dirty="0"/>
              <a:t>, Roth, </a:t>
            </a:r>
            <a:r>
              <a:rPr lang="en-US" sz="1600" i="1" dirty="0"/>
              <a:t>“Generalization in Adaptive Data Analysis and Holdout Reuse”</a:t>
            </a:r>
            <a:r>
              <a:rPr lang="en-US" sz="1600" dirty="0"/>
              <a:t>, NIPS 2015.</a:t>
            </a:r>
          </a:p>
          <a:p>
            <a:pPr lvl="1"/>
            <a:r>
              <a:rPr lang="en-US" sz="1600" dirty="0"/>
              <a:t>[RRST16] Rogers, Roth, Smith, Thakkar, </a:t>
            </a:r>
            <a:r>
              <a:rPr lang="en-US" sz="1600" i="1" dirty="0"/>
              <a:t>“Max Information, Differential Privacy, and Post-Selection Hypothesis Testing</a:t>
            </a:r>
            <a:r>
              <a:rPr lang="en-US" sz="1600" i="1"/>
              <a:t>”</a:t>
            </a:r>
            <a:r>
              <a:rPr lang="en-US" sz="1600"/>
              <a:t>, FOCS 2016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2000" b="1" dirty="0"/>
              <a:t>Holdout Reuse:</a:t>
            </a:r>
          </a:p>
          <a:p>
            <a:pPr lvl="1"/>
            <a:r>
              <a:rPr lang="en-US" sz="1600" dirty="0"/>
              <a:t>[DFHPRR15c] </a:t>
            </a:r>
            <a:r>
              <a:rPr lang="en-US" sz="1600" dirty="0" err="1"/>
              <a:t>Dwork</a:t>
            </a:r>
            <a:r>
              <a:rPr lang="en-US" sz="1600" dirty="0"/>
              <a:t>, Feldman, </a:t>
            </a:r>
            <a:r>
              <a:rPr lang="en-US" sz="1600" dirty="0" err="1"/>
              <a:t>Hardt</a:t>
            </a:r>
            <a:r>
              <a:rPr lang="en-US" sz="1600" dirty="0"/>
              <a:t>, </a:t>
            </a:r>
            <a:r>
              <a:rPr lang="en-US" sz="1600" dirty="0" err="1"/>
              <a:t>Pitassi</a:t>
            </a:r>
            <a:r>
              <a:rPr lang="en-US" sz="1600" dirty="0"/>
              <a:t>, </a:t>
            </a:r>
            <a:r>
              <a:rPr lang="en-US" sz="1600" dirty="0" err="1"/>
              <a:t>Reingold</a:t>
            </a:r>
            <a:r>
              <a:rPr lang="en-US" sz="1600" dirty="0"/>
              <a:t>, Roth, “</a:t>
            </a:r>
            <a:r>
              <a:rPr lang="en-US" sz="1600" i="1" dirty="0"/>
              <a:t>The Reusable Holdout: Preserving Validity in Adaptive Data Analysis”</a:t>
            </a:r>
            <a:r>
              <a:rPr lang="en-US" sz="1600" dirty="0"/>
              <a:t>, Science, August 7 2015.</a:t>
            </a:r>
            <a:endParaRPr lang="en-US" sz="1600" i="1" dirty="0"/>
          </a:p>
          <a:p>
            <a:pPr lvl="1"/>
            <a:r>
              <a:rPr lang="en-US" sz="1600" dirty="0"/>
              <a:t>[BH15] Blum, </a:t>
            </a:r>
            <a:r>
              <a:rPr lang="en-US" sz="1600" dirty="0" err="1"/>
              <a:t>Hardt</a:t>
            </a:r>
            <a:r>
              <a:rPr lang="en-US" sz="1600" dirty="0"/>
              <a:t>, “</a:t>
            </a:r>
            <a:r>
              <a:rPr lang="en-US" sz="1600" i="1" dirty="0"/>
              <a:t>The Ladder: A Reliable Leaderboard for Machine Learning Competitions”</a:t>
            </a:r>
            <a:r>
              <a:rPr lang="en-US" sz="1600" dirty="0"/>
              <a:t>, ICML 2015.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987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Data Analysis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Sample Compression Schemes and Adaptive Learning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[CLNRW16] Cummings, </a:t>
            </a:r>
            <a:r>
              <a:rPr lang="en-US" sz="1600" dirty="0" err="1"/>
              <a:t>Ligett</a:t>
            </a:r>
            <a:r>
              <a:rPr lang="en-US" sz="1600" dirty="0"/>
              <a:t>, </a:t>
            </a:r>
            <a:r>
              <a:rPr lang="en-US" sz="1600" dirty="0" err="1"/>
              <a:t>Nissim</a:t>
            </a:r>
            <a:r>
              <a:rPr lang="en-US" sz="1600" dirty="0"/>
              <a:t>, Roth, Wu, </a:t>
            </a:r>
            <a:r>
              <a:rPr lang="en-US" sz="1600" i="1" dirty="0"/>
              <a:t>“Adaptive Learning with Robust Generalization Guarantees”, </a:t>
            </a:r>
            <a:r>
              <a:rPr lang="en-US" sz="1600" dirty="0"/>
              <a:t>COLT 2016. </a:t>
            </a:r>
          </a:p>
          <a:p>
            <a:pPr marL="0" indent="0">
              <a:buNone/>
            </a:pPr>
            <a:r>
              <a:rPr lang="en-US" sz="2000" b="1" dirty="0"/>
              <a:t>Mutual Information and Adaptive Data Analysis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[Ala15] </a:t>
            </a:r>
            <a:r>
              <a:rPr lang="en-US" sz="1600" dirty="0" err="1"/>
              <a:t>Alabdulmohsin</a:t>
            </a:r>
            <a:r>
              <a:rPr lang="en-US" sz="1600" dirty="0"/>
              <a:t>, </a:t>
            </a:r>
            <a:r>
              <a:rPr lang="en-US" sz="1600" i="1" dirty="0"/>
              <a:t>“Algorithmic Stability and Uniform Generalization”, </a:t>
            </a:r>
            <a:r>
              <a:rPr lang="en-US" sz="1600" dirty="0"/>
              <a:t>NIPS 2015.</a:t>
            </a:r>
          </a:p>
          <a:p>
            <a:pPr lvl="1"/>
            <a:r>
              <a:rPr lang="en-US" sz="1600" dirty="0"/>
              <a:t>[RZ16] Russo, Zou, </a:t>
            </a:r>
            <a:r>
              <a:rPr lang="en-US" sz="1600" i="1" dirty="0"/>
              <a:t>“Controlling Bias in Adaptive Data Analysis Using Information Theory”, </a:t>
            </a:r>
            <a:r>
              <a:rPr lang="en-US" sz="1600" dirty="0"/>
              <a:t>AISTATS 2016. </a:t>
            </a:r>
          </a:p>
          <a:p>
            <a:pPr marL="0" indent="0">
              <a:buNone/>
            </a:pPr>
            <a:r>
              <a:rPr lang="en-US" sz="2000" b="1" dirty="0"/>
              <a:t>Computational and Statistical Lower Bounds:</a:t>
            </a:r>
            <a:endParaRPr lang="en-US" sz="2000" dirty="0"/>
          </a:p>
          <a:p>
            <a:pPr lvl="1"/>
            <a:r>
              <a:rPr lang="en-US" sz="1600" dirty="0"/>
              <a:t>[HU14] </a:t>
            </a:r>
            <a:r>
              <a:rPr lang="en-US" sz="1600" dirty="0" err="1"/>
              <a:t>Hardt</a:t>
            </a:r>
            <a:r>
              <a:rPr lang="en-US" sz="1600" dirty="0"/>
              <a:t>, Ullman, </a:t>
            </a:r>
            <a:r>
              <a:rPr lang="en-US" sz="1600" i="1" dirty="0"/>
              <a:t>“Preventing False Discovery in Interactive Data Analysis is Hard”</a:t>
            </a:r>
            <a:r>
              <a:rPr lang="en-US" sz="1600" dirty="0"/>
              <a:t>, FOCS 2014. </a:t>
            </a:r>
          </a:p>
          <a:p>
            <a:pPr lvl="1"/>
            <a:r>
              <a:rPr lang="en-US" sz="1600" dirty="0"/>
              <a:t>[SU15] Steinke, Ullman, </a:t>
            </a:r>
            <a:r>
              <a:rPr lang="en-US" sz="1600" i="1" dirty="0"/>
              <a:t>“Interactive Fingerprinting Codes and the Hardness of Preventing False Discovery</a:t>
            </a:r>
            <a:r>
              <a:rPr lang="en-US" sz="1600" dirty="0"/>
              <a:t>”, COLT 2015. </a:t>
            </a:r>
          </a:p>
          <a:p>
            <a:pPr lvl="1"/>
            <a:r>
              <a:rPr lang="en-US" sz="1600" dirty="0"/>
              <a:t>[WLF16] Wang, Lei, Feinberg, </a:t>
            </a:r>
            <a:r>
              <a:rPr lang="en-US" sz="1600" i="1" dirty="0"/>
              <a:t>“A Minimax Theory for Adaptive Data Analysis”</a:t>
            </a:r>
            <a:r>
              <a:rPr lang="en-US" sz="1600" dirty="0"/>
              <a:t>, 2016.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7536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Data Analysis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Bayesian Approaches</a:t>
            </a:r>
          </a:p>
          <a:p>
            <a:pPr lvl="1"/>
            <a:r>
              <a:rPr lang="en-US" sz="1600" dirty="0"/>
              <a:t>[Eld16] Elder, </a:t>
            </a:r>
            <a:r>
              <a:rPr lang="en-US" sz="1600" i="1" dirty="0"/>
              <a:t>“Challenges in Bayesian Adaptive Data Analysis”</a:t>
            </a:r>
            <a:r>
              <a:rPr lang="en-US" sz="1600" dirty="0"/>
              <a:t>, 2016. </a:t>
            </a:r>
          </a:p>
          <a:p>
            <a:pPr marL="0" indent="0">
              <a:buNone/>
            </a:pPr>
            <a:r>
              <a:rPr lang="en-US" sz="2000" b="1" dirty="0"/>
              <a:t>Privacy Composition Theorems for Adaptive Data Analysis</a:t>
            </a:r>
          </a:p>
          <a:p>
            <a:pPr lvl="1"/>
            <a:r>
              <a:rPr lang="en-US" sz="1600" dirty="0"/>
              <a:t>[RRUV16] Rogers, Roth, Ullman, </a:t>
            </a:r>
            <a:r>
              <a:rPr lang="en-US" sz="1600" dirty="0" err="1"/>
              <a:t>Vadhan</a:t>
            </a:r>
            <a:r>
              <a:rPr lang="en-US" sz="1600" dirty="0"/>
              <a:t>, </a:t>
            </a:r>
            <a:r>
              <a:rPr lang="en-US" sz="1600" i="1" dirty="0"/>
              <a:t>“Privacy Odometers and Filters: Pay as you Go Composition”</a:t>
            </a:r>
            <a:r>
              <a:rPr lang="en-US" sz="1600" dirty="0"/>
              <a:t>, NIPS 2016.</a:t>
            </a:r>
          </a:p>
          <a:p>
            <a:pPr marL="0" indent="0">
              <a:buNone/>
            </a:pPr>
            <a:r>
              <a:rPr lang="en-US" sz="2000" b="1" dirty="0"/>
              <a:t>Large Statistical Literature on Post Selection Inference (Tiny Sample)</a:t>
            </a:r>
          </a:p>
          <a:p>
            <a:pPr lvl="1"/>
            <a:r>
              <a:rPr lang="en-US" sz="1600" dirty="0"/>
              <a:t>[BBBZZ13] </a:t>
            </a:r>
            <a:r>
              <a:rPr lang="en-US" sz="1600" dirty="0" err="1"/>
              <a:t>Berk</a:t>
            </a:r>
            <a:r>
              <a:rPr lang="en-US" sz="1600" dirty="0"/>
              <a:t>, Brown, </a:t>
            </a:r>
            <a:r>
              <a:rPr lang="en-US" sz="1600" dirty="0" err="1"/>
              <a:t>Buja</a:t>
            </a:r>
            <a:r>
              <a:rPr lang="en-US" sz="1600" dirty="0"/>
              <a:t>, Zhang, Zhao, </a:t>
            </a:r>
            <a:r>
              <a:rPr lang="en-US" sz="1600" i="1" dirty="0"/>
              <a:t>“Valid Post Selection Inference”</a:t>
            </a:r>
            <a:r>
              <a:rPr lang="en-US" sz="1600" dirty="0"/>
              <a:t>, Annals of Statistics, 2013. </a:t>
            </a:r>
          </a:p>
          <a:p>
            <a:pPr lvl="1"/>
            <a:r>
              <a:rPr lang="en-US" sz="1600" dirty="0"/>
              <a:t>[Efr14] </a:t>
            </a:r>
            <a:r>
              <a:rPr lang="en-US" sz="1600" dirty="0" err="1"/>
              <a:t>Efron</a:t>
            </a:r>
            <a:r>
              <a:rPr lang="en-US" sz="1600" dirty="0"/>
              <a:t>, </a:t>
            </a:r>
            <a:r>
              <a:rPr lang="en-US" sz="1600" i="1" dirty="0"/>
              <a:t>“Estimation and Accuracy After Model Selection”</a:t>
            </a:r>
            <a:r>
              <a:rPr lang="en-US" sz="1600" dirty="0"/>
              <a:t>, JASA 2014.</a:t>
            </a:r>
          </a:p>
          <a:p>
            <a:pPr lvl="1"/>
            <a:r>
              <a:rPr lang="en-US" sz="1600" dirty="0"/>
              <a:t>[FST14] Fithian, Sun, Taylor, </a:t>
            </a:r>
            <a:r>
              <a:rPr lang="en-US" sz="1600" i="1" dirty="0"/>
              <a:t>“Optimal Inference After Model Selection”</a:t>
            </a:r>
            <a:r>
              <a:rPr lang="en-US" sz="1600" dirty="0"/>
              <a:t>, 2014.</a:t>
            </a:r>
          </a:p>
          <a:p>
            <a:pPr lvl="1"/>
            <a:r>
              <a:rPr lang="en-US" sz="1600" dirty="0"/>
              <a:t>[TT15] Tian, Taylor, </a:t>
            </a:r>
            <a:r>
              <a:rPr lang="en-US" sz="1600" i="1" dirty="0"/>
              <a:t>“Selective Inference with a Randomized Response”</a:t>
            </a:r>
            <a:r>
              <a:rPr lang="en-US" sz="1600" dirty="0"/>
              <a:t>, 2015. </a:t>
            </a:r>
          </a:p>
          <a:p>
            <a:pPr lvl="1"/>
            <a:r>
              <a:rPr lang="en-US" sz="1600" dirty="0"/>
              <a:t>[BC16] Barber, </a:t>
            </a:r>
            <a:r>
              <a:rPr lang="en-US" sz="1600" dirty="0" err="1"/>
              <a:t>Candes</a:t>
            </a:r>
            <a:r>
              <a:rPr lang="en-US" sz="1600" dirty="0"/>
              <a:t>, </a:t>
            </a:r>
            <a:r>
              <a:rPr lang="en-US" sz="1600" i="1" dirty="0"/>
              <a:t>“A Knockoff Filter for High Dimensional Selective Inference”</a:t>
            </a:r>
            <a:r>
              <a:rPr lang="en-US" sz="1600" dirty="0"/>
              <a:t>, 2016.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5259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Adaptive Data Analysis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Differential Privacy</a:t>
            </a:r>
          </a:p>
          <a:p>
            <a:pPr lvl="1"/>
            <a:r>
              <a:rPr lang="en-US" sz="1600" dirty="0"/>
              <a:t>[DMNS06] </a:t>
            </a:r>
            <a:r>
              <a:rPr lang="en-US" sz="1600" dirty="0" err="1"/>
              <a:t>Dwork</a:t>
            </a:r>
            <a:r>
              <a:rPr lang="en-US" sz="1600" dirty="0"/>
              <a:t>, </a:t>
            </a:r>
            <a:r>
              <a:rPr lang="en-US" sz="1600" dirty="0" err="1"/>
              <a:t>McSherry</a:t>
            </a:r>
            <a:r>
              <a:rPr lang="en-US" sz="1600" dirty="0"/>
              <a:t>, </a:t>
            </a:r>
            <a:r>
              <a:rPr lang="en-US" sz="1600" dirty="0" err="1"/>
              <a:t>Nissim</a:t>
            </a:r>
            <a:r>
              <a:rPr lang="en-US" sz="1600" dirty="0"/>
              <a:t>, Smith, </a:t>
            </a:r>
            <a:r>
              <a:rPr lang="en-US" sz="1600" i="1" dirty="0"/>
              <a:t>“Calibrating Noise to Sensitivity in Private Data Analysis”, </a:t>
            </a:r>
            <a:r>
              <a:rPr lang="en-US" sz="1600" dirty="0"/>
              <a:t>TCC 2006.</a:t>
            </a:r>
          </a:p>
          <a:p>
            <a:pPr lvl="1"/>
            <a:r>
              <a:rPr lang="en-US" sz="1600" dirty="0"/>
              <a:t>[DRV10] </a:t>
            </a:r>
            <a:r>
              <a:rPr lang="en-US" sz="1600" dirty="0" err="1"/>
              <a:t>Dwork</a:t>
            </a:r>
            <a:r>
              <a:rPr lang="en-US" sz="1600" dirty="0"/>
              <a:t>, </a:t>
            </a:r>
            <a:r>
              <a:rPr lang="en-US" sz="1600" dirty="0" err="1"/>
              <a:t>Rothblum</a:t>
            </a:r>
            <a:r>
              <a:rPr lang="en-US" sz="1600" dirty="0"/>
              <a:t>, </a:t>
            </a:r>
            <a:r>
              <a:rPr lang="en-US" sz="1600" dirty="0" err="1"/>
              <a:t>Vadhan</a:t>
            </a:r>
            <a:r>
              <a:rPr lang="en-US" sz="1600" dirty="0"/>
              <a:t>, </a:t>
            </a:r>
            <a:r>
              <a:rPr lang="en-US" sz="1600" i="1" dirty="0"/>
              <a:t>“Boosting and Differential Privacy”</a:t>
            </a:r>
            <a:r>
              <a:rPr lang="en-US" sz="1600" dirty="0"/>
              <a:t>, FOCS 2010.</a:t>
            </a:r>
          </a:p>
          <a:p>
            <a:pPr lvl="1"/>
            <a:r>
              <a:rPr lang="en-US" sz="1600" dirty="0"/>
              <a:t>[HR10] </a:t>
            </a:r>
            <a:r>
              <a:rPr lang="en-US" sz="1600" dirty="0" err="1"/>
              <a:t>Hardt</a:t>
            </a:r>
            <a:r>
              <a:rPr lang="en-US" sz="1600" dirty="0"/>
              <a:t>, </a:t>
            </a:r>
            <a:r>
              <a:rPr lang="en-US" sz="1600" dirty="0" err="1"/>
              <a:t>Rothblum</a:t>
            </a:r>
            <a:r>
              <a:rPr lang="en-US" sz="1600" dirty="0"/>
              <a:t>, </a:t>
            </a:r>
            <a:r>
              <a:rPr lang="en-US" sz="1600" i="1" dirty="0"/>
              <a:t>“A Multiplicative Weights Mechanism for Privacy Preserving </a:t>
            </a:r>
            <a:r>
              <a:rPr lang="en-US" sz="1600" i="1"/>
              <a:t>Data Analysis”</a:t>
            </a:r>
            <a:r>
              <a:rPr lang="en-US" sz="1600"/>
              <a:t>, FOCS 2010.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b="1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880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want to protect against?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3) Multi-researcher re-use of data sets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1783" y="2744347"/>
            <a:ext cx="3520316" cy="1828800"/>
            <a:chOff x="2493423" y="4554859"/>
            <a:chExt cx="3520316" cy="1828800"/>
          </a:xfrm>
        </p:grpSpPr>
        <p:pic>
          <p:nvPicPr>
            <p:cNvPr id="5" name="Picture 2" descr="http://image.slidesharecdn.com/evaluatingml-150916204123-lva1-app6892/95/evaluating-machine-learning-models-a-beginners-guide-20-638.jpg?cb=144243624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56" r="12433" b="1"/>
            <a:stretch/>
          </p:blipFill>
          <p:spPr bwMode="auto">
            <a:xfrm>
              <a:off x="2493423" y="4554859"/>
              <a:ext cx="3520316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science-all.com/images/wallpapers/baby-pic/baby-pic-2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659" y="4573071"/>
              <a:ext cx="891916" cy="60857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677054" y="4750254"/>
            <a:ext cx="2465937" cy="1956816"/>
            <a:chOff x="4189118" y="4695390"/>
            <a:chExt cx="2465937" cy="1956816"/>
          </a:xfrm>
        </p:grpSpPr>
        <p:pic>
          <p:nvPicPr>
            <p:cNvPr id="15" name="Picture 2" descr="http://image.slidesharecdn.com/evaluatingml-150916204123-lva1-app6892/95/evaluating-machine-learning-models-a-beginners-guide-20-638.jpg?cb=144243624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7" t="19156" r="12433" b="1"/>
            <a:stretch/>
          </p:blipFill>
          <p:spPr bwMode="auto">
            <a:xfrm>
              <a:off x="4189118" y="4823406"/>
              <a:ext cx="2465937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://assets-s3.usmagazine.com/uploads/assets/articles/82136-new-gerber-baby-is-7-month-old-girl-named-grace/1421876680_grace-gerber-baby-zoo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186" y="4695390"/>
              <a:ext cx="754434" cy="75443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537960" y="1391347"/>
            <a:ext cx="2481646" cy="2068834"/>
            <a:chOff x="6428232" y="2159443"/>
            <a:chExt cx="2481646" cy="2068834"/>
          </a:xfrm>
        </p:grpSpPr>
        <p:pic>
          <p:nvPicPr>
            <p:cNvPr id="11" name="Picture 2" descr="http://image.slidesharecdn.com/evaluatingml-150916204123-lva1-app6892/95/evaluating-machine-learning-models-a-beginners-guide-20-638.jpg?cb=144243624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7" t="19156" r="12432" b="1"/>
            <a:stretch/>
          </p:blipFill>
          <p:spPr bwMode="auto">
            <a:xfrm>
              <a:off x="6428232" y="2399477"/>
              <a:ext cx="2481646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media.mnn.com/assets/images/2016/01/cute-baby.jpg.838x0_q8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4"/>
            <a:stretch/>
          </p:blipFill>
          <p:spPr bwMode="auto">
            <a:xfrm>
              <a:off x="6825761" y="2159443"/>
              <a:ext cx="873487" cy="85628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653702" y="4020766"/>
            <a:ext cx="2023352" cy="1771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60187" y="4033736"/>
            <a:ext cx="2016867" cy="239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4098" idx="1"/>
          </p:cNvCxnSpPr>
          <p:nvPr/>
        </p:nvCxnSpPr>
        <p:spPr>
          <a:xfrm>
            <a:off x="3722451" y="3696511"/>
            <a:ext cx="432671" cy="143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100" idx="1"/>
          </p:cNvCxnSpPr>
          <p:nvPr/>
        </p:nvCxnSpPr>
        <p:spPr>
          <a:xfrm flipV="1">
            <a:off x="3722451" y="1819492"/>
            <a:ext cx="3213038" cy="1877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100" idx="1"/>
          </p:cNvCxnSpPr>
          <p:nvPr/>
        </p:nvCxnSpPr>
        <p:spPr>
          <a:xfrm flipV="1">
            <a:off x="5544766" y="1819492"/>
            <a:ext cx="1390723" cy="3973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1"/>
          </p:cNvCxnSpPr>
          <p:nvPr/>
        </p:nvCxnSpPr>
        <p:spPr>
          <a:xfrm flipV="1">
            <a:off x="1660187" y="2545781"/>
            <a:ext cx="4877773" cy="148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60187" y="3177702"/>
            <a:ext cx="4877773" cy="856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Desiderata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 information measure flexible enough to reason about many different algorithms.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Robustness to arbitrary post-processing.</a:t>
            </a:r>
          </a:p>
          <a:p>
            <a:pPr lvl="1"/>
            <a:r>
              <a:rPr lang="en-US" dirty="0"/>
              <a:t>Both precisely defined: </a:t>
            </a:r>
          </a:p>
          <a:p>
            <a:pPr lvl="1"/>
            <a:r>
              <a:rPr lang="en-US" dirty="0"/>
              <a:t>And imprecisely defined: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Graceful degradation under composition:</a:t>
            </a:r>
          </a:p>
        </p:txBody>
      </p:sp>
      <p:pic>
        <p:nvPicPr>
          <p:cNvPr id="4" name="Picture 3" descr="Gears in red by aztle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30" y="2616198"/>
            <a:ext cx="487681" cy="487681"/>
          </a:xfrm>
          <a:prstGeom prst="rect">
            <a:avLst/>
          </a:prstGeom>
        </p:spPr>
      </p:pic>
      <p:pic>
        <p:nvPicPr>
          <p:cNvPr id="5" name="Picture 4" descr="netalloy gears by netallo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1" y="2534918"/>
            <a:ext cx="650240" cy="650240"/>
          </a:xfrm>
          <a:prstGeom prst="rect">
            <a:avLst/>
          </a:prstGeom>
        </p:spPr>
      </p:pic>
      <p:pic>
        <p:nvPicPr>
          <p:cNvPr id="6" name="Picture 5" descr="Cogs transparent PNG by AbsurdWordPreferred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45" y="2488602"/>
            <a:ext cx="908375" cy="908375"/>
          </a:xfrm>
          <a:prstGeom prst="rect">
            <a:avLst/>
          </a:prstGeom>
        </p:spPr>
      </p:pic>
      <p:pic>
        <p:nvPicPr>
          <p:cNvPr id="7" name="Picture 6" descr="Gears by azies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52951" y="3588258"/>
            <a:ext cx="462383" cy="500863"/>
          </a:xfrm>
          <a:prstGeom prst="rect">
            <a:avLst/>
          </a:prstGeom>
        </p:spPr>
      </p:pic>
      <p:pic>
        <p:nvPicPr>
          <p:cNvPr id="9" name="Picture 8" descr="Gears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43538" y="3547256"/>
            <a:ext cx="907109" cy="604134"/>
          </a:xfrm>
          <a:prstGeom prst="rect">
            <a:avLst/>
          </a:prstGeom>
        </p:spPr>
      </p:pic>
      <p:pic>
        <p:nvPicPr>
          <p:cNvPr id="10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91" y="4151390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edia.mnn.com/assets/images/2016/01/cute-baby.jpg.838x0_q8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4"/>
          <a:stretch/>
        </p:blipFill>
        <p:spPr bwMode="auto">
          <a:xfrm>
            <a:off x="5975806" y="4098373"/>
            <a:ext cx="531801" cy="5213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Gears in red by aztle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16" y="5533063"/>
            <a:ext cx="487681" cy="487681"/>
          </a:xfrm>
          <a:prstGeom prst="rect">
            <a:avLst/>
          </a:prstGeom>
        </p:spPr>
      </p:pic>
      <p:pic>
        <p:nvPicPr>
          <p:cNvPr id="13" name="Picture 12" descr="Gears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03930" y="5572829"/>
            <a:ext cx="907109" cy="604134"/>
          </a:xfrm>
          <a:prstGeom prst="rect">
            <a:avLst/>
          </a:prstGeom>
        </p:spPr>
      </p:pic>
      <p:pic>
        <p:nvPicPr>
          <p:cNvPr id="14" name="Picture 13" descr="netalloy gears by netallo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19" y="5437893"/>
            <a:ext cx="650240" cy="650240"/>
          </a:xfrm>
          <a:prstGeom prst="rect">
            <a:avLst/>
          </a:prstGeom>
        </p:spPr>
      </p:pic>
      <p:pic>
        <p:nvPicPr>
          <p:cNvPr id="15" name="Picture 14" descr="Gears by azies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60186" y="5926531"/>
            <a:ext cx="462383" cy="500863"/>
          </a:xfrm>
          <a:prstGeom prst="rect">
            <a:avLst/>
          </a:prstGeom>
        </p:spPr>
      </p:pic>
      <p:pic>
        <p:nvPicPr>
          <p:cNvPr id="16" name="Picture 2" descr="http://science-all.com/images/wallpapers/baby-pic/baby-pic-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31767">
            <a:off x="3249154" y="5780872"/>
            <a:ext cx="608647" cy="4152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Gears in red by aztle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7695">
            <a:off x="3790313" y="5510595"/>
            <a:ext cx="487681" cy="487681"/>
          </a:xfrm>
          <a:prstGeom prst="rect">
            <a:avLst/>
          </a:prstGeom>
        </p:spPr>
      </p:pic>
      <p:pic>
        <p:nvPicPr>
          <p:cNvPr id="20" name="Picture 4" descr="http://media.mnn.com/assets/images/2016/01/cute-baby.jpg.838x0_q8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4"/>
          <a:stretch/>
        </p:blipFill>
        <p:spPr bwMode="auto">
          <a:xfrm rot="4832525">
            <a:off x="4266489" y="5875405"/>
            <a:ext cx="531801" cy="5213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data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sampled </a:t>
                </a:r>
                <a:r>
                  <a:rPr lang="en-US" dirty="0" err="1"/>
                  <a:t>i.i.d</a:t>
                </a:r>
                <a:r>
                  <a:rPr lang="en-US" dirty="0"/>
                  <a:t>.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Cloud by SavanaPrice - Blue cloud that would work for childre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0" y="4578294"/>
            <a:ext cx="2529374" cy="1471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58221" y="5064056"/>
                <a:ext cx="81785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21" y="5064056"/>
                <a:ext cx="81785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466743" y="4523840"/>
            <a:ext cx="1648658" cy="1648658"/>
            <a:chOff x="5530751" y="5072480"/>
            <a:chExt cx="1648658" cy="1648658"/>
          </a:xfrm>
        </p:grpSpPr>
        <p:pic>
          <p:nvPicPr>
            <p:cNvPr id="6" name="Picture 5" descr="File:Database icon simple.png - Wikimedia Common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Curved Down Arrow 8"/>
          <p:cNvSpPr/>
          <p:nvPr/>
        </p:nvSpPr>
        <p:spPr>
          <a:xfrm>
            <a:off x="2871216" y="4451611"/>
            <a:ext cx="2953512" cy="4861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2987040" y="4873752"/>
            <a:ext cx="2837688" cy="310896"/>
          </a:xfrm>
          <a:prstGeom prst="curvedDownArrow">
            <a:avLst>
              <a:gd name="adj1" fmla="val 25000"/>
              <a:gd name="adj2" fmla="val 50000"/>
              <a:gd name="adj3" fmla="val 49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3319081" y="5831401"/>
            <a:ext cx="2478024" cy="3119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3316033" y="5663761"/>
            <a:ext cx="2478024" cy="1906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55848" y="5385816"/>
            <a:ext cx="2401633" cy="12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</a:t>
                </a:r>
                <a:r>
                  <a:rPr lang="en-US" i="1" dirty="0"/>
                  <a:t>linear functional </a:t>
                </a:r>
                <a:r>
                  <a:rPr lang="en-US" dirty="0"/>
                  <a:t>is defined by a predicate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The value of a linear functional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statistical estimator is an algorithm for estimating linear </a:t>
                </a:r>
                <a:r>
                  <a:rPr lang="en-US" dirty="0" err="1"/>
                  <a:t>functionals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9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Adaptively Chosen Queries: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  <a:blipFill>
                <a:blip r:embed="rId7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  <a:blipFill>
                <a:blip r:embed="rId8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10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Formalism: </a:t>
            </a:r>
            <a:br>
              <a:rPr lang="en-US" dirty="0"/>
            </a:br>
            <a:r>
              <a:rPr lang="en-US" dirty="0"/>
              <a:t>Linear </a:t>
            </a:r>
            <a:r>
              <a:rPr lang="en-US" dirty="0" err="1"/>
              <a:t>Functionals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Adaptively Chosen Queries: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assets-s3.usmagazine.com/uploads/assets/articles/82136-new-gerber-baby-is-7-month-old-girl-named-grace/1421876680_grace-gerber-baby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15768"/>
            <a:ext cx="914400" cy="914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conrad.com/medias/global/ce/1000_1999/1900/1900/1905/190517_RB_00_FB.EPS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303" y="285829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67" y="2249638"/>
                <a:ext cx="80021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628031" y="2548736"/>
            <a:ext cx="1648658" cy="1648658"/>
            <a:chOff x="5530751" y="5072480"/>
            <a:chExt cx="1648658" cy="1648658"/>
          </a:xfrm>
        </p:grpSpPr>
        <p:pic>
          <p:nvPicPr>
            <p:cNvPr id="12" name="Picture 11" descr="File:Database icon simple.png - Wikimedia Common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751" y="5072480"/>
              <a:ext cx="1648658" cy="16486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050" y="5588615"/>
                  <a:ext cx="861133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Left Arrow 5"/>
          <p:cNvSpPr/>
          <p:nvPr/>
        </p:nvSpPr>
        <p:spPr>
          <a:xfrm>
            <a:off x="5980303" y="3172967"/>
            <a:ext cx="842801" cy="424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2858294"/>
                <a:ext cx="3035808" cy="314673"/>
              </a:xfrm>
              <a:prstGeom prst="rightArrow">
                <a:avLst/>
              </a:prstGeom>
              <a:blipFill>
                <a:blip r:embed="rId7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ft Arrow 15"/>
              <p:cNvSpPr/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Left Arrow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08" y="3346704"/>
                <a:ext cx="3035808" cy="310896"/>
              </a:xfrm>
              <a:prstGeom prst="leftArrow">
                <a:avLst/>
              </a:prstGeom>
              <a:blipFill>
                <a:blip r:embed="rId8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76800" y="1167187"/>
            <a:ext cx="1752698" cy="1019994"/>
            <a:chOff x="5980303" y="864744"/>
            <a:chExt cx="2529374" cy="1471986"/>
          </a:xfrm>
        </p:grpSpPr>
        <p:pic>
          <p:nvPicPr>
            <p:cNvPr id="18" name="Picture 17" descr="Cloud by SavanaPrice - Blue cloud that would work for children ...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303" y="864744"/>
              <a:ext cx="2529374" cy="14719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cap="none" spc="0" dirty="0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075" y="1112979"/>
                  <a:ext cx="817852" cy="923330"/>
                </a:xfrm>
                <a:prstGeom prst="rect">
                  <a:avLst/>
                </a:prstGeom>
                <a:blipFill>
                  <a:blip r:embed="rId10"/>
                  <a:stretch>
                    <a:fillRect l="-5376" b="-104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Down Arrow 19"/>
          <p:cNvSpPr/>
          <p:nvPr/>
        </p:nvSpPr>
        <p:spPr>
          <a:xfrm>
            <a:off x="7351776" y="2206824"/>
            <a:ext cx="283464" cy="45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12763</TotalTime>
  <Words>2247</Words>
  <Application>Microsoft Office PowerPoint</Application>
  <PresentationFormat>On-screen Show (4:3)</PresentationFormat>
  <Paragraphs>250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Adaptive Data Analysis via Differential Privacy:  General Tools for Post-Selection Inference </vt:lpstr>
      <vt:lpstr>What do we want to protect against?</vt:lpstr>
      <vt:lpstr>What do we want to protect against?</vt:lpstr>
      <vt:lpstr>What do we want to protect against?</vt:lpstr>
      <vt:lpstr>Desiderata</vt:lpstr>
      <vt:lpstr>Choosing a Formalism:  Linear Functionals</vt:lpstr>
      <vt:lpstr>Choosing a Formalism:  Linear Functionals</vt:lpstr>
      <vt:lpstr>Choosing a Formalism:  Linear Functionals</vt:lpstr>
      <vt:lpstr>Choosing a Formalism:  Linear Functionals</vt:lpstr>
      <vt:lpstr>Choosing a Formalism:  Linear Functionals</vt:lpstr>
      <vt:lpstr>A Baseline</vt:lpstr>
      <vt:lpstr>A Baseline</vt:lpstr>
      <vt:lpstr>Question:</vt:lpstr>
      <vt:lpstr>Differential Privacy [Dwork-McSherry-Nissim-Smith 06]</vt:lpstr>
      <vt:lpstr>A stability condition on the output distribution:</vt:lpstr>
      <vt:lpstr>Distributional Stability Yields Robustness to Postprocessing</vt:lpstr>
      <vt:lpstr>Distributional Stability Degrades Gracefully Under Composition</vt:lpstr>
      <vt:lpstr>A simple, private method for answering linear functionals</vt:lpstr>
      <vt:lpstr>Who Cares About Accuracy on the Sample?</vt:lpstr>
      <vt:lpstr>Who Cares About Accuracy on the Sample?</vt:lpstr>
      <vt:lpstr>Applications</vt:lpstr>
      <vt:lpstr>Applications</vt:lpstr>
      <vt:lpstr>Beyond Linear Functionals</vt:lpstr>
      <vt:lpstr>Beyond Linear Functionals</vt:lpstr>
      <vt:lpstr>Beyond Linear Functionals</vt:lpstr>
      <vt:lpstr>p-value Corrections.</vt:lpstr>
      <vt:lpstr>p-value Corrections.</vt:lpstr>
      <vt:lpstr>p-value Corrections.</vt:lpstr>
      <vt:lpstr>Thanks!</vt:lpstr>
      <vt:lpstr>Adaptive Data Analysis Bibliography</vt:lpstr>
      <vt:lpstr>Adaptive Data Analysis Bibliography</vt:lpstr>
      <vt:lpstr>Adaptive Data Analysis Bibliography</vt:lpstr>
      <vt:lpstr>Adaptive Data Analysis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Rigorous Data Dredging Part II</dc:title>
  <dc:creator>Aaron</dc:creator>
  <cp:lastModifiedBy>Aaron</cp:lastModifiedBy>
  <cp:revision>227</cp:revision>
  <dcterms:created xsi:type="dcterms:W3CDTF">2016-06-11T13:54:52Z</dcterms:created>
  <dcterms:modified xsi:type="dcterms:W3CDTF">2016-12-09T07:09:42Z</dcterms:modified>
</cp:coreProperties>
</file>