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69" r:id="rId3"/>
    <p:sldId id="357" r:id="rId4"/>
    <p:sldId id="358" r:id="rId5"/>
    <p:sldId id="363" r:id="rId6"/>
    <p:sldId id="322" r:id="rId7"/>
    <p:sldId id="301" r:id="rId8"/>
    <p:sldId id="316" r:id="rId9"/>
    <p:sldId id="315" r:id="rId10"/>
    <p:sldId id="270" r:id="rId11"/>
    <p:sldId id="317" r:id="rId12"/>
    <p:sldId id="347" r:id="rId13"/>
    <p:sldId id="274" r:id="rId14"/>
    <p:sldId id="296" r:id="rId15"/>
    <p:sldId id="275" r:id="rId16"/>
    <p:sldId id="351" r:id="rId17"/>
    <p:sldId id="323" r:id="rId18"/>
    <p:sldId id="360" r:id="rId19"/>
    <p:sldId id="364" r:id="rId20"/>
    <p:sldId id="365" r:id="rId21"/>
    <p:sldId id="366" r:id="rId22"/>
    <p:sldId id="367" r:id="rId23"/>
    <p:sldId id="368" r:id="rId24"/>
    <p:sldId id="361" r:id="rId25"/>
    <p:sldId id="362" r:id="rId26"/>
    <p:sldId id="348" r:id="rId27"/>
    <p:sldId id="349" r:id="rId28"/>
    <p:sldId id="350" r:id="rId29"/>
    <p:sldId id="300" r:id="rId30"/>
    <p:sldId id="302" r:id="rId31"/>
    <p:sldId id="346" r:id="rId32"/>
    <p:sldId id="27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BE3"/>
    <a:srgbClr val="FBFAFC"/>
    <a:srgbClr val="EDFAF8"/>
    <a:srgbClr val="3EA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0"/>
    <p:restoredTop sz="77555"/>
  </p:normalViewPr>
  <p:slideViewPr>
    <p:cSldViewPr snapToGrid="0" snapToObjects="1">
      <p:cViewPr varScale="1">
        <p:scale>
          <a:sx n="95" d="100"/>
          <a:sy n="95" d="100"/>
        </p:scale>
        <p:origin x="208" y="200"/>
      </p:cViewPr>
      <p:guideLst>
        <p:guide orient="horz" pos="2424"/>
        <p:guide pos="3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B309C-45CF-3B47-B8AA-9FBCC82CDA21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FBB34-FBD1-6547-9F63-1AA5F626F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5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Being in an</a:t>
            </a:r>
            <a:r>
              <a:rPr lang="en-US" baseline="0" dirty="0" smtClean="0"/>
              <a:t> adaptive data analysis workshop</a:t>
            </a:r>
            <a:r>
              <a:rPr lang="is-IS" baseline="0" dirty="0" smtClean="0"/>
              <a:t>…</a:t>
            </a:r>
            <a:endParaRPr lang="is-I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4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Even when we use the data to determine a hypothesis test, we still want to be able to control the probability of false discovery.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want</a:t>
            </a:r>
            <a:r>
              <a:rPr lang="en-US" baseline="0" dirty="0"/>
              <a:t> to know what procedures allow us to bound the probability of false discovery in the adaptive setting.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Russo and </a:t>
            </a:r>
            <a:r>
              <a:rPr lang="en-US" baseline="0" dirty="0" err="1"/>
              <a:t>Zou</a:t>
            </a:r>
            <a:r>
              <a:rPr lang="en-US" baseline="0" dirty="0"/>
              <a:t> do show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29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Mutual information deals with average case and max</a:t>
            </a:r>
            <a:r>
              <a:rPr lang="en-US" b="1" baseline="0" dirty="0"/>
              <a:t> info is worst case.</a:t>
            </a: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improve on this result by going</a:t>
            </a:r>
            <a:r>
              <a:rPr lang="en-US" baseline="0" dirty="0"/>
              <a:t> through max-info  and then showing that mutual info implies max info.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0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aseline="0" dirty="0"/>
                  <a:t>Bounded description length – </a:t>
                </a:r>
                <a:r>
                  <a:rPr lang="en-US" b="1" baseline="0" dirty="0"/>
                  <a:t>those whose output description is small</a:t>
                </a:r>
              </a:p>
              <a:p>
                <a:endParaRPr lang="en-US" baseline="0" dirty="0"/>
              </a:p>
              <a:p>
                <a:r>
                  <a:rPr lang="en-US" b="1" baseline="0" dirty="0"/>
                  <a:t>Separately, these two procedures were shown to give adaptive generalization guarantees.</a:t>
                </a:r>
              </a:p>
              <a:p>
                <a:endParaRPr lang="en-US" b="1" baseline="0" dirty="0"/>
              </a:p>
              <a:p>
                <a:r>
                  <a:rPr lang="en-US" b="1" baseline="0" dirty="0"/>
                  <a:t>Max-info can be thought of as a unifying measure that controls the generalization guarantees of different adaptive data analyses.</a:t>
                </a:r>
              </a:p>
              <a:p>
                <a:endParaRPr lang="en-US" b="1" baseline="0" dirty="0"/>
              </a:p>
              <a:p>
                <a:r>
                  <a:rPr lang="en-US" b="1" baseline="0" dirty="0"/>
                  <a:t>More general notion of differential privacy in which we can get much more accurate solutions in which their results do not apply</a:t>
                </a:r>
              </a:p>
              <a:p>
                <a:endParaRPr lang="en-US" baseline="0" dirty="0"/>
              </a:p>
              <a:p>
                <a:r>
                  <a:rPr lang="en-US" baseline="0" dirty="0"/>
                  <a:t>_____________________________________</a:t>
                </a:r>
              </a:p>
              <a:p>
                <a:r>
                  <a:rPr lang="en-US" sz="1200" i="1" dirty="0"/>
                  <a:t>Nice composition rules: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1200" b="0" i="1" smtClean="0">
                            <a:latin typeface="Cambria Math" charset="0"/>
                          </a:rPr>
                          <m:t>∞</m:t>
                        </m:r>
                      </m:sub>
                      <m:sup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d>
                      <m:dPr>
                        <m:ctrlPr>
                          <a:rPr lang="en-US" sz="12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12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200" b="0" i="1" smtClean="0">
                        <a:latin typeface="Cambria Math" charset="0"/>
                      </a:rPr>
                      <m:t>≤</m:t>
                    </m:r>
                    <m:sSub>
                      <m:sSubPr>
                        <m:ctrlPr>
                          <a:rPr lang="en-US" sz="1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2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i="1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∞</m:t>
                        </m:r>
                      </m:sub>
                      <m:sup>
                        <m:sSub>
                          <m:sSubPr>
                            <m:ctrlPr>
                              <a:rPr lang="en-US" sz="12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d>
                      <m:dPr>
                        <m:ctrlPr>
                          <a:rPr lang="en-US" sz="12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200" i="1">
                            <a:latin typeface="Cambria Math" charset="0"/>
                          </a:rPr>
                          <m:t>,</m:t>
                        </m:r>
                        <m:r>
                          <a:rPr lang="en-US" sz="1200" i="1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200" i="1">
                        <a:latin typeface="Cambria Math" charset="0"/>
                      </a:rPr>
                      <m:t>≤</m:t>
                    </m:r>
                    <m:sSub>
                      <m:sSubPr>
                        <m:ctrlPr>
                          <a:rPr lang="en-US" sz="12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20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en-US" sz="12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i="1" dirty="0"/>
                  <a:t> then </a:t>
                </a:r>
              </a:p>
              <a:p>
                <a:pPr marL="0" indent="0" algn="ctr">
                  <a:buNone/>
                </a:pPr>
                <a:endParaRPr lang="en-US" sz="1200" i="1" dirty="0">
                  <a:solidFill>
                    <a:srgbClr val="FFFF00"/>
                  </a:solidFill>
                  <a:latin typeface="Cambria Math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1200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1200" i="1">
                          <a:solidFill>
                            <a:srgbClr val="FFFF00"/>
                          </a:solidFill>
                          <a:latin typeface="Cambria Math" charset="0"/>
                        </a:rPr>
                        <m:t>≤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i="1" dirty="0"/>
              </a:p>
              <a:p>
                <a:endParaRPr lang="en-US" i="1" baseline="0" dirty="0"/>
              </a:p>
              <a:p>
                <a:r>
                  <a:rPr lang="en-US" i="1" baseline="0" dirty="0"/>
                  <a:t>Further has useful composition properties, so that we can string together different analyses with bounded max-info and the result will still have good generalization properties.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aseline="0" dirty="0" smtClean="0"/>
                  <a:t>Bounded description length – those whose output description is small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Separately, these two procedures were shown to give adaptive generalization guarantees.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Max-info can be thought of as a unifying measure that controls the generalization guarantees of different adaptive data analyses.</a:t>
                </a:r>
              </a:p>
              <a:p>
                <a:endParaRPr lang="en-US" baseline="0" dirty="0" smtClean="0"/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_____________________________________</a:t>
                </a:r>
              </a:p>
              <a:p>
                <a:r>
                  <a:rPr lang="en-US" sz="1200" i="1" dirty="0" smtClean="0"/>
                  <a:t>Nice composition rules: if </a:t>
                </a:r>
                <a:r>
                  <a:rPr lang="en-US" sz="1200" b="0" i="0" smtClean="0">
                    <a:latin typeface="Cambria Math" charset="0"/>
                  </a:rPr>
                  <a:t>𝐼_∞^(𝛽_1 ) (𝐴_1,𝑛)≤𝑚_1</a:t>
                </a:r>
                <a:r>
                  <a:rPr lang="en-US" sz="1200" i="1" dirty="0" smtClean="0"/>
                  <a:t> and </a:t>
                </a:r>
                <a:r>
                  <a:rPr lang="en-US" sz="1200" i="0">
                    <a:latin typeface="Cambria Math" charset="0"/>
                  </a:rPr>
                  <a:t>𝐼_∞^(𝛽_</a:t>
                </a:r>
                <a:r>
                  <a:rPr lang="en-US" sz="1200" b="0" i="0" smtClean="0">
                    <a:latin typeface="Cambria Math" charset="0"/>
                  </a:rPr>
                  <a:t>2 </a:t>
                </a:r>
                <a:r>
                  <a:rPr lang="en-US" sz="1200" b="0" i="0">
                    <a:latin typeface="Cambria Math" charset="0"/>
                  </a:rPr>
                  <a:t>) </a:t>
                </a:r>
                <a:r>
                  <a:rPr lang="en-US" sz="1200" i="0">
                    <a:latin typeface="Cambria Math" charset="0"/>
                  </a:rPr>
                  <a:t>(𝐴_</a:t>
                </a:r>
                <a:r>
                  <a:rPr lang="en-US" sz="1200" b="0" i="0" smtClean="0">
                    <a:latin typeface="Cambria Math" charset="0"/>
                  </a:rPr>
                  <a:t>2</a:t>
                </a:r>
                <a:r>
                  <a:rPr lang="en-US" sz="1200" i="0">
                    <a:latin typeface="Cambria Math" charset="0"/>
                  </a:rPr>
                  <a:t>,𝑛)≤</a:t>
                </a:r>
                <a:r>
                  <a:rPr lang="en-US" sz="1200" i="0" smtClean="0">
                    <a:latin typeface="Cambria Math" charset="0"/>
                  </a:rPr>
                  <a:t>𝑚</a:t>
                </a:r>
                <a:r>
                  <a:rPr lang="en-US" sz="1200" b="0" i="0" smtClean="0">
                    <a:latin typeface="Cambria Math" charset="0"/>
                  </a:rPr>
                  <a:t>_2</a:t>
                </a:r>
                <a:r>
                  <a:rPr lang="en-US" sz="1200" i="1" dirty="0" smtClean="0"/>
                  <a:t> then </a:t>
                </a:r>
              </a:p>
              <a:p>
                <a:pPr marL="0" indent="0" algn="ctr">
                  <a:buNone/>
                </a:pPr>
                <a:endParaRPr lang="en-US" sz="1200" i="1" dirty="0" smtClean="0">
                  <a:solidFill>
                    <a:srgbClr val="FFFF00"/>
                  </a:solidFill>
                  <a:latin typeface="Cambria Math" charset="0"/>
                </a:endParaRPr>
              </a:p>
              <a:p>
                <a:pPr marL="0" indent="0" algn="ctr">
                  <a:buNone/>
                </a:pPr>
                <a:r>
                  <a:rPr lang="en-US" sz="1200" i="0">
                    <a:solidFill>
                      <a:srgbClr val="FFFF00"/>
                    </a:solidFill>
                    <a:latin typeface="Cambria Math" charset="0"/>
                  </a:rPr>
                  <a:t>𝐼</a:t>
                </a:r>
                <a:r>
                  <a:rPr lang="en-US" sz="1200" i="0" smtClean="0">
                    <a:solidFill>
                      <a:srgbClr val="FFFF00"/>
                    </a:solidFill>
                    <a:latin typeface="Cambria Math" charset="0"/>
                  </a:rPr>
                  <a:t>_</a:t>
                </a:r>
                <a:r>
                  <a:rPr lang="en-US" sz="1200" i="0">
                    <a:solidFill>
                      <a:srgbClr val="FFFF00"/>
                    </a:solidFill>
                    <a:latin typeface="Cambria Math" charset="0"/>
                  </a:rPr>
                  <a:t>∞^</a:t>
                </a:r>
                <a:r>
                  <a:rPr lang="en-US" sz="1200" i="0" smtClean="0">
                    <a:solidFill>
                      <a:srgbClr val="FFFF00"/>
                    </a:solidFill>
                    <a:latin typeface="Cambria Math" charset="0"/>
                  </a:rPr>
                  <a:t>(</a:t>
                </a:r>
                <a:r>
                  <a:rPr lang="en-US" sz="1200" i="0">
                    <a:solidFill>
                      <a:srgbClr val="FFFF00"/>
                    </a:solidFill>
                    <a:latin typeface="Cambria Math" charset="0"/>
                  </a:rPr>
                  <a:t>𝛽_1</a:t>
                </a:r>
                <a:r>
                  <a:rPr lang="en-US" sz="1200" b="0" i="0" smtClean="0">
                    <a:solidFill>
                      <a:srgbClr val="FFFF00"/>
                    </a:solidFill>
                    <a:latin typeface="Cambria Math" charset="0"/>
                  </a:rPr>
                  <a:t>+𝛽_2 )</a:t>
                </a:r>
                <a:r>
                  <a:rPr lang="en-US" sz="1200" b="0" i="0">
                    <a:solidFill>
                      <a:srgbClr val="FFFF00"/>
                    </a:solidFill>
                    <a:latin typeface="Cambria Math" charset="0"/>
                  </a:rPr>
                  <a:t> </a:t>
                </a:r>
                <a:r>
                  <a:rPr lang="en-US" sz="1200" i="0">
                    <a:solidFill>
                      <a:srgbClr val="FFFF00"/>
                    </a:solidFill>
                    <a:latin typeface="Cambria Math" charset="0"/>
                  </a:rPr>
                  <a:t>(𝐴_1</a:t>
                </a:r>
                <a:r>
                  <a:rPr lang="en-US" sz="1200" b="0" i="0" smtClean="0">
                    <a:solidFill>
                      <a:srgbClr val="FFFF00"/>
                    </a:solidFill>
                    <a:latin typeface="Cambria Math" charset="0"/>
                  </a:rPr>
                  <a:t>∘𝐴_2</a:t>
                </a:r>
                <a:r>
                  <a:rPr lang="en-US" sz="1200" i="0">
                    <a:solidFill>
                      <a:srgbClr val="FFFF00"/>
                    </a:solidFill>
                    <a:latin typeface="Cambria Math" charset="0"/>
                  </a:rPr>
                  <a:t>,𝑛)≤</a:t>
                </a:r>
                <a:r>
                  <a:rPr lang="en-US" sz="1200" b="0" i="0" smtClean="0">
                    <a:solidFill>
                      <a:srgbClr val="FFFF00"/>
                    </a:solidFill>
                    <a:latin typeface="Cambria Math" charset="0"/>
                  </a:rPr>
                  <a:t>𝑚</a:t>
                </a:r>
                <a:r>
                  <a:rPr lang="en-US" sz="1200" b="0" i="0">
                    <a:solidFill>
                      <a:srgbClr val="FFFF00"/>
                    </a:solidFill>
                    <a:latin typeface="Cambria Math" charset="0"/>
                  </a:rPr>
                  <a:t>_</a:t>
                </a:r>
                <a:r>
                  <a:rPr lang="en-US" sz="1200" i="0">
                    <a:solidFill>
                      <a:srgbClr val="FFFF00"/>
                    </a:solidFill>
                    <a:latin typeface="Cambria Math" charset="0"/>
                  </a:rPr>
                  <a:t>1</a:t>
                </a:r>
                <a:r>
                  <a:rPr lang="en-US" sz="1200" b="0" i="0" smtClean="0">
                    <a:solidFill>
                      <a:srgbClr val="FFFF00"/>
                    </a:solidFill>
                    <a:latin typeface="Cambria Math" charset="0"/>
                  </a:rPr>
                  <a:t>+𝑚_2</a:t>
                </a:r>
                <a:endParaRPr lang="en-US" sz="1200" i="1" dirty="0"/>
              </a:p>
              <a:p>
                <a:endParaRPr lang="en-US" i="1" baseline="0" dirty="0" smtClean="0"/>
              </a:p>
              <a:p>
                <a:r>
                  <a:rPr lang="en-US" i="1" baseline="0" dirty="0" smtClean="0"/>
                  <a:t>Further has useful composition properties, so that we can string together different analyses with bounded max-info and the result will still have good generalization properties.</a:t>
                </a:r>
                <a:endParaRPr lang="en-US" i="1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79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present our technical contributions, we need to go a little further</a:t>
            </a:r>
            <a:r>
              <a:rPr lang="en-US" baseline="0" dirty="0"/>
              <a:t> in detail with differential privacy.</a:t>
            </a:r>
          </a:p>
          <a:p>
            <a:endParaRPr lang="en-US" baseline="0" dirty="0"/>
          </a:p>
          <a:p>
            <a:r>
              <a:rPr lang="en-US" baseline="0" dirty="0"/>
              <a:t>An algorithm</a:t>
            </a:r>
            <a:r>
              <a:rPr lang="is-I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22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Note the distinction</a:t>
                </a:r>
                <a:r>
                  <a:rPr lang="en-US" baseline="0" dirty="0"/>
                  <a:t> between max info bounds for arbitrary data distributions and product data distributions.</a:t>
                </a:r>
              </a:p>
              <a:p>
                <a:endParaRPr lang="en-US" baseline="0" dirty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We achieve a bound on max-info with product distributions for the much larger class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𝜖</m:t>
                    </m:r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 charset="0"/>
                      </a:rPr>
                      <m:t>𝛿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-DP algorithms.</a:t>
                </a:r>
                <a:endParaRPr lang="en-US" baseline="0" dirty="0"/>
              </a:p>
              <a:p>
                <a:endParaRPr lang="en-US" baseline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Note the distinction</a:t>
                </a:r>
                <a:r>
                  <a:rPr lang="en-US" baseline="0" dirty="0" smtClean="0"/>
                  <a:t> between max info bounds for arbitrary data distributions and product data distributions</a:t>
                </a:r>
                <a:r>
                  <a:rPr lang="en-US" baseline="0" dirty="0" smtClean="0"/>
                  <a:t>.</a:t>
                </a:r>
              </a:p>
              <a:p>
                <a:endParaRPr lang="en-US" baseline="0" dirty="0" smtClean="0"/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We </a:t>
                </a:r>
                <a:r>
                  <a:rPr lang="en-US" dirty="0" smtClean="0"/>
                  <a:t>achieve a bound on max-info with product distributions for the much larger class of </a:t>
                </a:r>
                <a:r>
                  <a:rPr lang="en-US" i="0">
                    <a:latin typeface="Cambria Math" charset="0"/>
                  </a:rPr>
                  <a:t>(𝜖,</a:t>
                </a:r>
                <a:r>
                  <a:rPr lang="en-US" b="0" i="0" smtClean="0">
                    <a:latin typeface="Cambria Math" charset="0"/>
                  </a:rPr>
                  <a:t>𝛿</a:t>
                </a:r>
                <a:r>
                  <a:rPr lang="en-US" i="0">
                    <a:latin typeface="Cambria Math" charset="0"/>
                  </a:rPr>
                  <a:t>)</a:t>
                </a:r>
                <a:r>
                  <a:rPr lang="en-US" dirty="0"/>
                  <a:t>-</a:t>
                </a:r>
                <a:r>
                  <a:rPr lang="en-US" dirty="0" smtClean="0"/>
                  <a:t>DP algorithms</a:t>
                </a:r>
                <a:r>
                  <a:rPr lang="en-US" dirty="0" smtClean="0"/>
                  <a:t>.</a:t>
                </a:r>
                <a:endParaRPr lang="en-US" baseline="0" dirty="0" smtClean="0"/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Relaxing to approximate DP allows for a quadratic improvement in the privacy parameters when we compose many pure differentially private procedures.</a:t>
                </a:r>
              </a:p>
              <a:p>
                <a:endParaRPr lang="en-US" baseline="0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78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Applying our new</a:t>
            </a:r>
            <a:r>
              <a:rPr lang="en-US" baseline="0" dirty="0"/>
              <a:t> results shows that we can get a quadratic improvement on the number of rounds of adaptive analyses in our max info bound.</a:t>
            </a:r>
          </a:p>
          <a:p>
            <a:endParaRPr lang="en-US" baseline="0" dirty="0"/>
          </a:p>
          <a:p>
            <a:r>
              <a:rPr lang="en-US" dirty="0"/>
              <a:t>Thus, we can perform </a:t>
            </a:r>
            <a:r>
              <a:rPr lang="en-US" dirty="0" err="1"/>
              <a:t>quadratically</a:t>
            </a:r>
            <a:r>
              <a:rPr lang="en-US" dirty="0"/>
              <a:t> more adaptively chosen statistical tests without suffering</a:t>
            </a:r>
            <a:r>
              <a:rPr lang="en-US" baseline="0" dirty="0"/>
              <a:t> a worse probability of false discovery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20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Modeling Adaptive Data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26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</a:t>
            </a:r>
            <a:r>
              <a:rPr lang="en-US" baseline="0" dirty="0"/>
              <a:t> to consider a general model for data analysis.</a:t>
            </a:r>
          </a:p>
          <a:p>
            <a:endParaRPr lang="en-US" baseline="0" dirty="0"/>
          </a:p>
          <a:p>
            <a:r>
              <a:rPr lang="en-US" baseline="0" dirty="0"/>
              <a:t>Poses some question or hypothesis.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75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</a:t>
            </a:r>
            <a:r>
              <a:rPr lang="en-US" baseline="0" dirty="0"/>
              <a:t> to consider a general model for data analysis.</a:t>
            </a:r>
          </a:p>
          <a:p>
            <a:endParaRPr lang="en-US" baseline="0" dirty="0"/>
          </a:p>
          <a:p>
            <a:r>
              <a:rPr lang="en-US" baseline="0" dirty="0"/>
              <a:t>Poses some question or hypothesis.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20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</a:t>
            </a:r>
            <a:r>
              <a:rPr lang="en-US" baseline="0" dirty="0"/>
              <a:t> to consider a general model for data analysis.</a:t>
            </a:r>
          </a:p>
          <a:p>
            <a:endParaRPr lang="en-US" baseline="0" dirty="0"/>
          </a:p>
          <a:p>
            <a:r>
              <a:rPr lang="en-US" baseline="0" dirty="0"/>
              <a:t>Poses some question or hypothesis.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08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then model the analyst</a:t>
            </a:r>
            <a:r>
              <a:rPr lang="en-US" baseline="0" dirty="0"/>
              <a:t> as adaptively selecting different tests.</a:t>
            </a:r>
          </a:p>
          <a:p>
            <a:endParaRPr lang="en-US" dirty="0"/>
          </a:p>
          <a:p>
            <a:r>
              <a:rPr lang="en-US" baseline="0" dirty="0"/>
              <a:t>We want to address this question when we deal with adaptive data analyses.</a:t>
            </a:r>
            <a:endParaRPr lang="is-I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54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realistic because data collection is expensive.</a:t>
            </a:r>
          </a:p>
          <a:p>
            <a:endParaRPr lang="en-US" dirty="0"/>
          </a:p>
          <a:p>
            <a:r>
              <a:rPr lang="en-US" dirty="0"/>
              <a:t>Modeling the real world </a:t>
            </a:r>
            <a:r>
              <a:rPr lang="en-US" baseline="0" dirty="0"/>
              <a:t>in this way captures many settings: </a:t>
            </a:r>
          </a:p>
          <a:p>
            <a:r>
              <a:rPr lang="is-IS" baseline="0" dirty="0" smtClean="0"/>
              <a:t>…</a:t>
            </a:r>
          </a:p>
          <a:p>
            <a:endParaRPr lang="en-US" baseline="0" dirty="0"/>
          </a:p>
          <a:p>
            <a:r>
              <a:rPr lang="en-US" i="1" dirty="0"/>
              <a:t>One analyst, adaptive sequence of analysis</a:t>
            </a:r>
          </a:p>
          <a:p>
            <a:r>
              <a:rPr lang="en-US" i="1" dirty="0"/>
              <a:t>	Feature selection </a:t>
            </a:r>
            <a:r>
              <a:rPr lang="en-US" i="1" dirty="0">
                <a:latin typeface="Cambria Math" panose="02040503050406030204" pitchFamily="18" charset="0"/>
              </a:rPr>
              <a:t>→</a:t>
            </a:r>
            <a:r>
              <a:rPr lang="en-US" i="1" dirty="0"/>
              <a:t> Regression</a:t>
            </a:r>
          </a:p>
          <a:p>
            <a:r>
              <a:rPr lang="en-US" i="1" dirty="0"/>
              <a:t>Many analysts, different research groups</a:t>
            </a:r>
          </a:p>
          <a:p>
            <a:pPr lvl="2"/>
            <a:r>
              <a:rPr lang="en-US" i="1" dirty="0"/>
              <a:t>1 paper inspires subsequent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07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realistic because data collection is expensive.</a:t>
            </a:r>
          </a:p>
          <a:p>
            <a:endParaRPr lang="en-US" dirty="0"/>
          </a:p>
          <a:p>
            <a:r>
              <a:rPr lang="en-US" dirty="0"/>
              <a:t>Modeling the real world </a:t>
            </a:r>
            <a:r>
              <a:rPr lang="en-US" baseline="0" dirty="0"/>
              <a:t>in this way captures many settings: </a:t>
            </a:r>
          </a:p>
          <a:p>
            <a:r>
              <a:rPr lang="is-IS" baseline="0" dirty="0" smtClean="0"/>
              <a:t>…</a:t>
            </a:r>
          </a:p>
          <a:p>
            <a:endParaRPr lang="en-US" baseline="0" dirty="0"/>
          </a:p>
          <a:p>
            <a:r>
              <a:rPr lang="en-US" i="1" dirty="0"/>
              <a:t>One analyst, adaptive sequence of analysis</a:t>
            </a:r>
          </a:p>
          <a:p>
            <a:r>
              <a:rPr lang="en-US" i="1" dirty="0"/>
              <a:t>	Feature selection </a:t>
            </a:r>
            <a:r>
              <a:rPr lang="en-US" i="1" dirty="0">
                <a:latin typeface="Cambria Math" panose="02040503050406030204" pitchFamily="18" charset="0"/>
              </a:rPr>
              <a:t>→</a:t>
            </a:r>
            <a:r>
              <a:rPr lang="en-US" i="1" dirty="0"/>
              <a:t> Regression</a:t>
            </a:r>
          </a:p>
          <a:p>
            <a:r>
              <a:rPr lang="en-US" i="1" dirty="0"/>
              <a:t>Many analysts, different research groups</a:t>
            </a:r>
          </a:p>
          <a:p>
            <a:pPr lvl="2"/>
            <a:r>
              <a:rPr lang="en-US" i="1" dirty="0"/>
              <a:t>1 paper inspires subsequent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42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</a:t>
            </a:r>
            <a:r>
              <a:rPr lang="en-US" baseline="0" dirty="0"/>
              <a:t> to consider a general model for data analysis.</a:t>
            </a:r>
          </a:p>
          <a:p>
            <a:endParaRPr lang="en-US" baseline="0" dirty="0"/>
          </a:p>
          <a:p>
            <a:r>
              <a:rPr lang="en-US" baseline="0" dirty="0"/>
              <a:t>Poses some question or hypothesis.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00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</a:t>
            </a:r>
            <a:r>
              <a:rPr lang="en-US" baseline="0" dirty="0"/>
              <a:t> to consider a general model for data analysis.</a:t>
            </a:r>
          </a:p>
          <a:p>
            <a:endParaRPr lang="en-US" baseline="0" dirty="0"/>
          </a:p>
          <a:p>
            <a:r>
              <a:rPr lang="en-US" baseline="0" dirty="0"/>
              <a:t>Poses some question or hypothesis.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26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Differential privacy Conditioning on the output affects the input.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88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is not just bounded by \eps^2 because we</a:t>
            </a:r>
            <a:r>
              <a:rPr lang="en-US" baseline="0" dirty="0"/>
              <a:t> cannot just add a KL term which is guaranteed to be nonnegative.  We only sum across part of the domain (because it is unbounded in some places) and so we can obtain a bound on how negative this almost KL divergence term can 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26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Negative Result.</a:t>
            </a:r>
          </a:p>
          <a:p>
            <a:endParaRPr lang="en-US" dirty="0"/>
          </a:p>
          <a:p>
            <a:r>
              <a:rPr lang="en-US" dirty="0"/>
              <a:t>In fact, we show this result by starting</a:t>
            </a:r>
            <a:r>
              <a:rPr lang="en-US" baseline="0" dirty="0"/>
              <a:t> with a dataset drawn from a product distribution and applying a bounded description length algorithm followed by an approximate DP algorithm which uses the output of the first.  The result can then output the entire dataset with high probability.</a:t>
            </a:r>
          </a:p>
          <a:p>
            <a:endParaRPr lang="en-US" baseline="0" dirty="0"/>
          </a:p>
          <a:p>
            <a:r>
              <a:rPr lang="en-US" baseline="0" dirty="0"/>
              <a:t>Thus, we cannot obtain statistically valid answers after this ordering of test selection procedures.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Ordering matters!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83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then model the analyst</a:t>
            </a:r>
            <a:r>
              <a:rPr lang="en-US" baseline="0" dirty="0"/>
              <a:t> as adaptively selecting different tests.</a:t>
            </a:r>
          </a:p>
          <a:p>
            <a:endParaRPr lang="en-US" dirty="0"/>
          </a:p>
          <a:p>
            <a:endParaRPr lang="is-I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One answer to this was initiated by </a:t>
            </a:r>
            <a:r>
              <a:rPr lang="en-US" baseline="0" dirty="0" err="1"/>
              <a:t>Dwork</a:t>
            </a:r>
            <a:r>
              <a:rPr lang="en-US" baseline="0" dirty="0"/>
              <a:t> et al. which limits the information learned about the dataset from the test </a:t>
            </a:r>
            <a:r>
              <a:rPr lang="en-US" baseline="0" dirty="0" smtClean="0"/>
              <a:t>t’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 smtClean="0"/>
              <a:t>If we limit the amount of information that is learned about the data with each analysis, then the choice of test will be close to independent of the data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When we analyze the information of the dataset from the test t’, we can group together the function f and the output a as a single test selection procedure A(X), which we then analyze the information that it reveals. 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8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We then focus on what types of test selection procedures prevent information leakage about the dataset.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0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 this model of adaptive</a:t>
            </a:r>
            <a:r>
              <a:rPr lang="en-US" baseline="0" dirty="0"/>
              <a:t> data analysis in the top right.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continue</a:t>
            </a:r>
            <a:r>
              <a:rPr lang="en-US" baseline="0" dirty="0"/>
              <a:t> this line of work by considering the problem of post-selection hypothesis testing - selecting hypothesis tests as a function of the data.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We show that bounding max information of the test selection procedure can help us bound the </a:t>
            </a:r>
            <a:r>
              <a:rPr lang="en-US" b="1" baseline="0" dirty="0"/>
              <a:t>probability of false discovery</a:t>
            </a:r>
            <a:r>
              <a:rPr lang="en-US" baseline="0" dirty="0"/>
              <a:t>, even when the tests are selected adaptively, which leads to valid tests.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By bounding max-info we get a tighter connection than previous results.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Our more technical results show that test selection procedures that are differentially private, specifically approximate differentially private, have bounded information.  We can then obtain a quadratic improvement in the dependence on the number of rounds of </a:t>
            </a:r>
            <a:r>
              <a:rPr lang="en-US" baseline="0" dirty="0" err="1"/>
              <a:t>adaptivity</a:t>
            </a:r>
            <a:r>
              <a:rPr lang="en-US" baseline="0" dirty="0"/>
              <a:t> in our max info bounds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then point out that these result generalize and unifies previous work in this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55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Statistics community – tailored</a:t>
            </a:r>
            <a:r>
              <a:rPr lang="en-US" baseline="0" dirty="0"/>
              <a:t> toward specific sequences of analyses: </a:t>
            </a:r>
            <a:r>
              <a:rPr lang="en-US" dirty="0"/>
              <a:t>LASSO model selection followed by least squares regress.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Freedman</a:t>
            </a:r>
            <a:r>
              <a:rPr lang="en-US" i="1" baseline="0" dirty="0"/>
              <a:t> – Freedman Paradox – one of the earliest works that talks about post selective inference</a:t>
            </a:r>
            <a:endParaRPr lang="en-US" i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BBBZZ – </a:t>
            </a:r>
            <a:r>
              <a:rPr lang="en-US" i="1" baseline="0" dirty="0" err="1"/>
              <a:t>Berk</a:t>
            </a:r>
            <a:r>
              <a:rPr lang="en-US" i="1" baseline="0" dirty="0"/>
              <a:t> et al. – variable selection followed by inference on the selected model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Recently in the computer science community, </a:t>
            </a:r>
            <a:r>
              <a:rPr lang="en-US" baseline="0" dirty="0" err="1"/>
              <a:t>Dwork</a:t>
            </a:r>
            <a:r>
              <a:rPr lang="en-US" baseline="0" dirty="0"/>
              <a:t> et al. study this problem in greater generality with the model presented.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Then subsequent follow up work on this work dealing with specific types of queries.  Also there have been some impossibility results for adaptively estimating means.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RZ’16 – Bias – </a:t>
            </a:r>
            <a:r>
              <a:rPr lang="en-US" i="1" dirty="0" err="1"/>
              <a:t>subgaussian</a:t>
            </a:r>
            <a:r>
              <a:rPr lang="en-US" i="1" dirty="0"/>
              <a:t> queries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WLF’16 – Squared error – jointly </a:t>
            </a:r>
            <a:r>
              <a:rPr lang="en-US" i="1" baseline="0" dirty="0" err="1"/>
              <a:t>gaussian</a:t>
            </a:r>
            <a:r>
              <a:rPr lang="en-US" i="1" baseline="0" dirty="0"/>
              <a:t> queries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08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Want to go over an</a:t>
                </a:r>
                <a:r>
                  <a:rPr lang="en-US" baseline="0" dirty="0"/>
                  <a:t> example of some adaptive data analyses you may want to conduct.</a:t>
                </a:r>
                <a:endParaRPr lang="en-US" dirty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Null hypothesis is a subset</a:t>
                </a:r>
                <a:r>
                  <a:rPr lang="en-US" baseline="0" dirty="0"/>
                  <a:t> of data distributions.</a:t>
                </a:r>
                <a:endParaRPr lang="en-US" dirty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1" dirty="0"/>
                  <a:t>The goal is to </a:t>
                </a:r>
                <a:r>
                  <a:rPr lang="en-US" b="1" dirty="0">
                    <a:solidFill>
                      <a:srgbClr val="FF3BE3"/>
                    </a:solidFill>
                  </a:rPr>
                  <a:t>reject</a:t>
                </a:r>
                <a:r>
                  <a:rPr lang="en-US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</a:rPr>
                          <m:t>𝑯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b="1" dirty="0"/>
                  <a:t> if the data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FF00"/>
                        </a:solidFill>
                        <a:latin typeface="Cambria Math" charset="0"/>
                      </a:rPr>
                      <m:t>𝑿</m:t>
                    </m:r>
                  </m:oMath>
                </a14:m>
                <a:r>
                  <a:rPr lang="en-US" b="1" dirty="0"/>
                  <a:t> is not likely to have been generated from that model.</a:t>
                </a:r>
                <a:endParaRPr lang="en-US" b="1" i="0" baseline="0" dirty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i="0" baseline="0" dirty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baseline="0" dirty="0"/>
                  <a:t>For adaptive settings, we would like to know how to still ensure </a:t>
                </a:r>
                <a:r>
                  <a:rPr lang="en-US" i="0" baseline="0" dirty="0" err="1"/>
                  <a:t>prob</a:t>
                </a:r>
                <a:r>
                  <a:rPr lang="en-US" i="0" baseline="0" dirty="0"/>
                  <a:t> of false discovery at most alpha.</a:t>
                </a:r>
                <a:endParaRPr lang="en-US" i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Want to go over an</a:t>
                </a:r>
                <a:r>
                  <a:rPr lang="en-US" baseline="0" dirty="0" smtClean="0"/>
                  <a:t> example of some adaptive data analyses you may want to conduct.</a:t>
                </a:r>
                <a:endParaRPr lang="en-US" dirty="0" smtClean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Null hypothesis is a subset</a:t>
                </a:r>
                <a:r>
                  <a:rPr lang="en-US" baseline="0" dirty="0" smtClean="0"/>
                  <a:t> of data distributions.</a:t>
                </a:r>
                <a:endParaRPr lang="en-US" dirty="0" smtClean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The goal is to </a:t>
                </a:r>
                <a:r>
                  <a:rPr lang="en-US" dirty="0">
                    <a:solidFill>
                      <a:srgbClr val="FF3BE3"/>
                    </a:solidFill>
                  </a:rPr>
                  <a:t>reject</a:t>
                </a:r>
                <a:r>
                  <a:rPr lang="en-US" dirty="0">
                    <a:solidFill>
                      <a:srgbClr val="FFC000"/>
                    </a:solidFill>
                  </a:rPr>
                  <a:t> </a:t>
                </a:r>
                <a:r>
                  <a:rPr lang="en-US" i="0">
                    <a:latin typeface="Cambria Math" charset="0"/>
                  </a:rPr>
                  <a:t>𝐻_0</a:t>
                </a:r>
                <a:r>
                  <a:rPr lang="en-US" dirty="0"/>
                  <a:t> if the data </a:t>
                </a:r>
                <a:r>
                  <a:rPr lang="en-US" i="0" dirty="0" smtClean="0">
                    <a:solidFill>
                      <a:srgbClr val="FFFF00"/>
                    </a:solidFill>
                    <a:latin typeface="Cambria Math" charset="0"/>
                  </a:rPr>
                  <a:t>𝑋</a:t>
                </a:r>
                <a:r>
                  <a:rPr lang="en-US" dirty="0" smtClean="0"/>
                  <a:t> is </a:t>
                </a:r>
                <a:r>
                  <a:rPr lang="en-US" dirty="0"/>
                  <a:t>not likely to have been generated from that model</a:t>
                </a:r>
                <a:r>
                  <a:rPr lang="en-US" dirty="0" smtClean="0"/>
                  <a:t>.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Denotes the probability of observing a value of the test statistic that is at least as extreme as </a:t>
                </a:r>
                <a:r>
                  <a:rPr lang="en-US" i="1" dirty="0" smtClean="0"/>
                  <a:t>z. </a:t>
                </a:r>
                <a:endParaRPr lang="en-US" i="1" dirty="0" smtClean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i="1" dirty="0" smtClean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dirty="0" smtClean="0"/>
                  <a:t>P-value </a:t>
                </a:r>
                <a:r>
                  <a:rPr lang="en-US" i="0" dirty="0" smtClean="0"/>
                  <a:t>is then the tail probability of seeing the test statistic value</a:t>
                </a:r>
                <a:r>
                  <a:rPr lang="en-US" i="0" baseline="0" dirty="0" smtClean="0"/>
                  <a:t> </a:t>
                </a:r>
                <a:r>
                  <a:rPr lang="en-US" i="0" baseline="0" dirty="0" smtClean="0"/>
                  <a:t>or </a:t>
                </a:r>
                <a:r>
                  <a:rPr lang="en-US" i="0" baseline="0" dirty="0" smtClean="0"/>
                  <a:t>something less probable</a:t>
                </a:r>
                <a:r>
                  <a:rPr lang="en-US" i="0" baseline="0" dirty="0" smtClean="0"/>
                  <a:t>.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i="0" baseline="0" dirty="0" smtClean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baseline="0" dirty="0" smtClean="0"/>
                  <a:t>Choose p values in this way so that we can bound the </a:t>
                </a:r>
                <a:r>
                  <a:rPr lang="en-US" i="0" baseline="0" dirty="0" err="1" smtClean="0"/>
                  <a:t>prob</a:t>
                </a:r>
                <a:r>
                  <a:rPr lang="en-US" i="0" baseline="0" dirty="0" smtClean="0"/>
                  <a:t> of F.D.</a:t>
                </a:r>
                <a:endParaRPr lang="en-US" i="0" baseline="0" dirty="0" smtClean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i="0" baseline="0" dirty="0" smtClean="0"/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baseline="0" dirty="0" smtClean="0"/>
                  <a:t>For adaptive settings, we would like to know how the p-values need to be adjusted to still ensure </a:t>
                </a:r>
                <a:r>
                  <a:rPr lang="en-US" i="0" baseline="0" dirty="0" err="1" smtClean="0"/>
                  <a:t>prob</a:t>
                </a:r>
                <a:r>
                  <a:rPr lang="en-US" i="0" baseline="0" dirty="0" smtClean="0"/>
                  <a:t> of false discovery at most alpha.</a:t>
                </a:r>
                <a:endParaRPr lang="en-US" i="0" dirty="0" smtClean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20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then</a:t>
            </a:r>
            <a:r>
              <a:rPr lang="en-US" baseline="0" dirty="0"/>
              <a:t> talk about the type of procedures we allow the analyst to use.</a:t>
            </a:r>
            <a:endParaRPr lang="en-US" dirty="0"/>
          </a:p>
          <a:p>
            <a:endParaRPr lang="en-US" dirty="0"/>
          </a:p>
          <a:p>
            <a:r>
              <a:rPr lang="en-US" dirty="0"/>
              <a:t>We restrict the set of test selection procedures to be those</a:t>
            </a:r>
            <a:r>
              <a:rPr lang="en-US" baseline="0" dirty="0"/>
              <a:t> with bounded max information.</a:t>
            </a:r>
          </a:p>
          <a:p>
            <a:endParaRPr lang="en-US" baseline="0" dirty="0"/>
          </a:p>
          <a:p>
            <a:r>
              <a:rPr lang="en-US" baseline="0" dirty="0"/>
              <a:t>Introduced by </a:t>
            </a:r>
            <a:r>
              <a:rPr lang="en-US" baseline="0" dirty="0" err="1"/>
              <a:t>Dwork</a:t>
            </a:r>
            <a:r>
              <a:rPr lang="en-US" baseline="0" dirty="0"/>
              <a:t> et al., max-info allows the analyst to treat the test selection procedure and the data as being independent, up to a factor.</a:t>
            </a:r>
          </a:p>
          <a:p>
            <a:endParaRPr lang="en-US" baseline="0" dirty="0"/>
          </a:p>
          <a:p>
            <a:r>
              <a:rPr lang="en-US" baseline="0" dirty="0"/>
              <a:t>Let's unpack this definition.</a:t>
            </a:r>
          </a:p>
          <a:p>
            <a:endParaRPr lang="en-US" baseline="0" dirty="0"/>
          </a:p>
          <a:p>
            <a:r>
              <a:rPr lang="en-US" baseline="0" dirty="0"/>
              <a:t>Ideal world – Tons of research from statistics on this quantity, where X and X’ are independent.</a:t>
            </a:r>
          </a:p>
          <a:p>
            <a:endParaRPr lang="en-US" baseline="0" dirty="0"/>
          </a:p>
          <a:p>
            <a:r>
              <a:rPr lang="en-US" b="1" baseline="0" dirty="0"/>
              <a:t>Mutual Information is then the expected value of this quantity.  Max info is worst case notion of mutual info.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87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Then the max-info over a test selection procedure with data of size n is the largest the max-info can be between the selection procedure and the data over all possible data distributions.</a:t>
            </a:r>
          </a:p>
          <a:p>
            <a:endParaRPr lang="en-US" baseline="0" dirty="0"/>
          </a:p>
          <a:p>
            <a:r>
              <a:rPr lang="en-US" baseline="0" dirty="0"/>
              <a:t>Not knowing the data distribution, we just take the sup.</a:t>
            </a:r>
          </a:p>
          <a:p>
            <a:endParaRPr lang="en-US" baseline="0" dirty="0"/>
          </a:p>
          <a:p>
            <a:r>
              <a:rPr lang="en-US" baseline="0" dirty="0"/>
              <a:t>Important to distinguish between arbitrary data distributions and product distributions.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FBB34-FBD1-6547-9F63-1AA5F626F5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12/7/16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7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27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10.png"/><Relationship Id="rId7" Type="http://schemas.openxmlformats.org/officeDocument/2006/relationships/image" Target="../media/image33.tiff"/><Relationship Id="rId8" Type="http://schemas.openxmlformats.org/officeDocument/2006/relationships/image" Target="../media/image34.tiff"/><Relationship Id="rId9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9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50.png"/><Relationship Id="rId6" Type="http://schemas.openxmlformats.org/officeDocument/2006/relationships/image" Target="../media/image33.tiff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33.tiff"/><Relationship Id="rId7" Type="http://schemas.openxmlformats.org/officeDocument/2006/relationships/image" Target="../media/image36.png"/><Relationship Id="rId8" Type="http://schemas.openxmlformats.org/officeDocument/2006/relationships/image" Target="../media/image37.tiff"/><Relationship Id="rId9" Type="http://schemas.openxmlformats.org/officeDocument/2006/relationships/image" Target="../media/image110.png"/><Relationship Id="rId10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emf"/><Relationship Id="rId6" Type="http://schemas.openxmlformats.org/officeDocument/2006/relationships/image" Target="../media/image41.png"/><Relationship Id="rId7" Type="http://schemas.openxmlformats.org/officeDocument/2006/relationships/image" Target="../media/image42.tiff"/><Relationship Id="rId8" Type="http://schemas.openxmlformats.org/officeDocument/2006/relationships/image" Target="../media/image43.emf"/><Relationship Id="rId9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8.png"/><Relationship Id="rId5" Type="http://schemas.openxmlformats.org/officeDocument/2006/relationships/image" Target="../media/image53.png"/><Relationship Id="rId6" Type="http://schemas.openxmlformats.org/officeDocument/2006/relationships/image" Target="../media/image33.tiff"/><Relationship Id="rId7" Type="http://schemas.openxmlformats.org/officeDocument/2006/relationships/image" Target="../media/image54.png"/><Relationship Id="rId8" Type="http://schemas.openxmlformats.org/officeDocument/2006/relationships/image" Target="../media/image37.tiff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4" Type="http://schemas.openxmlformats.org/officeDocument/2006/relationships/image" Target="../media/image8.png"/><Relationship Id="rId5" Type="http://schemas.openxmlformats.org/officeDocument/2006/relationships/image" Target="../media/image300.png"/><Relationship Id="rId6" Type="http://schemas.openxmlformats.org/officeDocument/2006/relationships/image" Target="../media/image33.tiff"/><Relationship Id="rId7" Type="http://schemas.openxmlformats.org/officeDocument/2006/relationships/image" Target="../media/image54.png"/><Relationship Id="rId8" Type="http://schemas.openxmlformats.org/officeDocument/2006/relationships/image" Target="../media/image58.png"/><Relationship Id="rId9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4" Type="http://schemas.openxmlformats.org/officeDocument/2006/relationships/image" Target="../media/image61.png"/><Relationship Id="rId5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9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1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0.png"/><Relationship Id="rId5" Type="http://schemas.openxmlformats.org/officeDocument/2006/relationships/image" Target="../media/image9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1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9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Relationship Id="rId8" Type="http://schemas.openxmlformats.org/officeDocument/2006/relationships/image" Target="../media/image12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3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3915" y="621251"/>
            <a:ext cx="10389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Max-Information, </a:t>
            </a:r>
          </a:p>
          <a:p>
            <a:pPr algn="ctr"/>
            <a:r>
              <a:rPr lang="en-US" sz="5400" b="1" dirty="0"/>
              <a:t>Differential Privacy, and </a:t>
            </a:r>
          </a:p>
          <a:p>
            <a:pPr algn="ctr"/>
            <a:r>
              <a:rPr lang="en-US" sz="5400" b="1" dirty="0"/>
              <a:t>Post-Selection Hypothesis Testing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7191" y="3435177"/>
            <a:ext cx="90633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Ryan Rogers</a:t>
            </a:r>
            <a:r>
              <a:rPr lang="en-US" sz="2800" dirty="0"/>
              <a:t>, Aaron Roth, Adam Smith, and Om Thakkar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algn="ctr"/>
            <a:r>
              <a:rPr lang="en-US" sz="2000" dirty="0"/>
              <a:t>Supported by grants from the Sloan Foundation and NSF: </a:t>
            </a:r>
          </a:p>
          <a:p>
            <a:pPr algn="ctr"/>
            <a:r>
              <a:rPr lang="hr-HR" sz="2000" dirty="0"/>
              <a:t>CNS-1253345, CNS-1513694, IIS-1447700. </a:t>
            </a:r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48" y="3975578"/>
            <a:ext cx="1579255" cy="1579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16" y="3980044"/>
            <a:ext cx="1523989" cy="1574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57" y="3980044"/>
            <a:ext cx="1094562" cy="15747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55" y="5676484"/>
            <a:ext cx="788441" cy="83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14" y="5617989"/>
            <a:ext cx="954490" cy="954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43" y="3975578"/>
            <a:ext cx="1063685" cy="157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Max-Information of Algorithms </a:t>
            </a:r>
            <a:r>
              <a:rPr lang="en-US" sz="2000" dirty="0">
                <a:solidFill>
                  <a:schemeClr val="accent2"/>
                </a:solidFill>
              </a:rPr>
              <a:t>[DFHPRR’15]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20000" y="1690688"/>
                <a:ext cx="10233800" cy="4615983"/>
              </a:xfrm>
            </p:spPr>
            <p:txBody>
              <a:bodyPr>
                <a:normAutofit fontScale="92500" lnSpcReduction="10000"/>
              </a:bodyPr>
              <a:lstStyle/>
              <a:p>
                <a:endParaRPr lang="en-US" sz="3200" dirty="0"/>
              </a:p>
              <a:p>
                <a:endParaRPr lang="en-US" sz="3200" dirty="0"/>
              </a:p>
              <a:p>
                <a:pPr marL="0" indent="0" algn="ctr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000" dirty="0"/>
                  <a:t>An algorithm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charset="0"/>
                      </a:rPr>
                      <m:t>𝐴</m:t>
                    </m:r>
                    <m:r>
                      <a:rPr lang="en-US" sz="30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000" dirty="0"/>
                  <a:t>has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 charset="0"/>
                      </a:rPr>
                      <m:t> </m:t>
                    </m:r>
                    <m:r>
                      <a:rPr lang="en-US" sz="30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3000" dirty="0">
                    <a:solidFill>
                      <a:srgbClr val="FFFF00"/>
                    </a:solidFill>
                  </a:rPr>
                  <a:t>-approximate max-info </a:t>
                </a:r>
                <a:r>
                  <a:rPr lang="en-US" sz="3000" dirty="0"/>
                  <a:t>for data sets of size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3000" dirty="0"/>
                  <a:t> if </a:t>
                </a:r>
              </a:p>
              <a:p>
                <a:endParaRPr lang="en-US" sz="3200" i="1" dirty="0">
                  <a:latin typeface="Cambria Math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charset="0"/>
                            </a:rPr>
                            <m:t>𝛽</m:t>
                          </m:r>
                        </m:sup>
                      </m:sSubSup>
                      <m:d>
                        <m:d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charset="0"/>
                            </a:rPr>
                            <m:t>𝐴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3600" b="0" i="1" smtClean="0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36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en-US" sz="3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𝒮</m:t>
                              </m:r>
                              <m:r>
                                <a:rPr lang="en-US" sz="3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:</m:t>
                              </m:r>
                              <m:r>
                                <a:rPr lang="en-US" sz="3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r>
                                <a:rPr lang="en-US" sz="3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∼</m:t>
                              </m:r>
                              <m:r>
                                <a:rPr lang="en-US" sz="3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𝒮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3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600" b="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𝐴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;</m:t>
                                  </m:r>
                                  <m:r>
                                    <a:rPr lang="en-US" sz="3600" b="0" i="1" smtClean="0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3600" dirty="0"/>
              </a:p>
              <a:p>
                <a:pPr marL="0" indent="0" algn="ctr">
                  <a:buNone/>
                </a:pPr>
                <a:endParaRPr lang="en-US" sz="32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∞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charset="0"/>
                            </a:rPr>
                            <m:t>Π</m:t>
                          </m:r>
                        </m:sub>
                        <m:sup>
                          <m:r>
                            <a:rPr lang="en-US" sz="3600" i="1">
                              <a:latin typeface="Cambria Math" charset="0"/>
                            </a:rPr>
                            <m:t>𝛽</m:t>
                          </m:r>
                        </m:sup>
                      </m:sSubSup>
                      <m:d>
                        <m:dPr>
                          <m:ctrlPr>
                            <a:rPr lang="en-US" sz="3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𝐴</m:t>
                          </m:r>
                          <m:r>
                            <a:rPr lang="en-US" sz="3600" i="1" smtClean="0">
                              <a:latin typeface="Cambria Math" charset="0"/>
                            </a:rPr>
                            <m:t>;</m:t>
                          </m:r>
                          <m:r>
                            <a:rPr lang="en-US" sz="3600" b="0" i="1" smtClean="0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36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sz="3600" i="1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en-US" sz="3600" b="0" i="1" smtClean="0">
                                  <a:latin typeface="Cambria Math" charset="0"/>
                                </a:rPr>
                                <m:t>𝑃</m:t>
                              </m:r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:</m:t>
                              </m:r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∼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3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36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𝛽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36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𝐴</m:t>
                                  </m:r>
                                  <m:d>
                                    <m:dPr>
                                      <m:ctrlPr>
                                        <a:rPr lang="en-US" sz="36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i="1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;</m:t>
                                  </m:r>
                                  <m:r>
                                    <a:rPr lang="en-US" sz="3600" i="1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3600" dirty="0"/>
              </a:p>
              <a:p>
                <a:pPr marL="0" indent="0" algn="ctr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0000" y="1690688"/>
                <a:ext cx="10233800" cy="4615983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719950" y="3791187"/>
            <a:ext cx="2723338" cy="1108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any data distribution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77062" y="5040417"/>
            <a:ext cx="2723337" cy="11734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restrict to product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2807900" y="1614585"/>
                <a:ext cx="6858000" cy="1167163"/>
              </a:xfrm>
              <a:prstGeom prst="roundRect">
                <a:avLst/>
              </a:prstGeom>
              <a:solidFill>
                <a:srgbClr val="3EA6B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5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500" i="1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sz="2500" i="1"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500" i="1">
                              <a:latin typeface="Cambria Math" charset="0"/>
                            </a:rPr>
                            <m:t>𝛽</m:t>
                          </m:r>
                        </m:sup>
                      </m:sSubSup>
                      <m:d>
                        <m:dPr>
                          <m:ctrlPr>
                            <a:rPr lang="en-US" sz="25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500" i="1">
                              <a:latin typeface="Cambria Math" charset="0"/>
                            </a:rPr>
                            <m:t>𝐴</m:t>
                          </m:r>
                          <m:r>
                            <a:rPr lang="en-US" sz="25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500" i="1">
                              <a:latin typeface="Cambria Math" charset="0"/>
                            </a:rPr>
                            <m:t>𝑋</m:t>
                          </m:r>
                          <m:r>
                            <a:rPr lang="en-US" sz="2500" i="1">
                              <a:latin typeface="Cambria Math" charset="0"/>
                            </a:rPr>
                            <m:t>);</m:t>
                          </m:r>
                          <m:r>
                            <a:rPr lang="en-US" sz="2500" i="1">
                              <a:latin typeface="Cambria Math" charset="0"/>
                            </a:rPr>
                            <m:t>𝑋</m:t>
                          </m:r>
                        </m:e>
                      </m:d>
                      <m:r>
                        <a:rPr lang="en-US" sz="2500" i="1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500" i="1">
                          <a:latin typeface="Cambria Math" charset="0"/>
                        </a:rPr>
                        <m:t>log</m:t>
                      </m:r>
                      <m:d>
                        <m:dPr>
                          <m:ctrlPr>
                            <a:rPr lang="en-US" sz="2500" i="1">
                              <a:latin typeface="Cambria Math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en-US" sz="25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500">
                                  <a:latin typeface="Cambria Math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en-US" sz="2500" i="1">
                                  <a:latin typeface="Cambria Math" charset="0"/>
                                </a:rPr>
                                <m:t>𝑂</m:t>
                              </m:r>
                            </m:lim>
                          </m:limLow>
                          <m:f>
                            <m:fPr>
                              <m:ctrlPr>
                                <a:rPr lang="bg-BG" sz="25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2500" i="1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500">
                                      <a:latin typeface="Cambria Math" charset="0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5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en-US" sz="250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500" i="1">
                                              <a:latin typeface="Cambria Math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n-US" sz="2500" i="1">
                                              <a:latin typeface="Cambria Math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500" i="1"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en-US" sz="2500" i="1">
                                              <a:latin typeface="Cambria Math" charset="0"/>
                                            </a:rPr>
                                            <m:t>),</m:t>
                                          </m:r>
                                          <m:r>
                                            <a:rPr lang="en-US" sz="2500" i="1"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en-US" sz="2500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a:rPr lang="en-US" sz="2500" i="1">
                                          <a:latin typeface="Cambria Math" charset="0"/>
                                        </a:rPr>
                                        <m:t>𝑂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5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500" i="1">
                                  <a:latin typeface="Cambria Math" charset="0"/>
                                </a:rPr>
                                <m:t>𝛽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2500" i="1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500">
                                      <a:latin typeface="Cambria Math" charset="0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5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en-US" sz="2500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500" i="1">
                                              <a:latin typeface="Cambria Math" charset="0"/>
                                            </a:rPr>
                                            <m:t>𝐴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500" i="1">
                                                  <a:latin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50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en-US" sz="2500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′</m:t>
                                              </m:r>
                                            </m:e>
                                          </m:d>
                                          <m:r>
                                            <a:rPr lang="en-US" sz="2500" i="1"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500" b="0" i="1" smtClean="0"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en-US" sz="2500" i="1">
                                          <a:latin typeface="Cambria Math" charset="0"/>
                                        </a:rPr>
                                        <m:t> ∈</m:t>
                                      </m:r>
                                      <m:r>
                                        <a:rPr lang="en-US" sz="2500" i="1">
                                          <a:latin typeface="Cambria Math" charset="0"/>
                                        </a:rPr>
                                        <m:t>𝑂</m:t>
                                      </m:r>
                                    </m:e>
                                  </m:d>
                                </m:e>
                              </m:func>
                            </m:den>
                          </m:f>
                        </m:e>
                      </m:d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900" y="1614585"/>
                <a:ext cx="6858000" cy="1167163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0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Post-selection Hypothesis Testing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[RZ’16]: </a:t>
                </a:r>
                <a:r>
                  <a:rPr lang="en-US" dirty="0"/>
                  <a:t>When mutual info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is bounded, </a:t>
                </a:r>
                <a:br>
                  <a:rPr lang="en-US" dirty="0"/>
                </a:br>
                <a:r>
                  <a:rPr lang="en-US" dirty="0"/>
                  <a:t>we can control </a:t>
                </a:r>
                <a:r>
                  <a:rPr lang="en-US" dirty="0" err="1">
                    <a:solidFill>
                      <a:srgbClr val="FFFF00"/>
                    </a:solidFill>
                  </a:rPr>
                  <a:t>Pr</a:t>
                </a:r>
                <a:r>
                  <a:rPr lang="en-US" dirty="0">
                    <a:solidFill>
                      <a:srgbClr val="FFFF00"/>
                    </a:solidFill>
                  </a:rPr>
                  <a:t>[False Discovery] </a:t>
                </a:r>
                <a:r>
                  <a:rPr lang="en-US" dirty="0"/>
                  <a:t>for adaptively selected tests.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72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1685924" y="3862373"/>
                <a:ext cx="2171700" cy="18859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Bounded </a:t>
                </a:r>
                <a:r>
                  <a:rPr lang="en-US" sz="2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Mutual Info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𝑋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4" y="3862373"/>
                <a:ext cx="2171700" cy="1885950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/>
              <p:cNvSpPr/>
              <p:nvPr/>
            </p:nvSpPr>
            <p:spPr>
              <a:xfrm>
                <a:off x="8258174" y="3862373"/>
                <a:ext cx="2786064" cy="18859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Bound on </a:t>
                </a:r>
              </a:p>
              <a:p>
                <a:pPr algn="ctr"/>
                <a:r>
                  <a:rPr lang="en-US" sz="2400" dirty="0" err="1">
                    <a:solidFill>
                      <a:srgbClr val="FFFF00"/>
                    </a:solidFill>
                  </a:rPr>
                  <a:t>Pr</a:t>
                </a:r>
                <a:r>
                  <a:rPr lang="en-US" sz="2400" dirty="0">
                    <a:solidFill>
                      <a:srgbClr val="FFFF00"/>
                    </a:solidFill>
                  </a:rPr>
                  <a:t>[False Discovery] </a:t>
                </a:r>
                <a:r>
                  <a:rPr lang="en-US" sz="2400" dirty="0"/>
                  <a:t>when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𝑡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4" y="3862373"/>
                <a:ext cx="2786064" cy="1885950"/>
              </a:xfrm>
              <a:prstGeom prst="roundRect">
                <a:avLst/>
              </a:prstGeom>
              <a:blipFill rotWithShape="0">
                <a:blip r:embed="rId5"/>
                <a:stretch>
                  <a:fillRect r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80698" y="3481908"/>
                <a:ext cx="230223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600" b="0" i="1" smtClean="0">
                          <a:latin typeface="Cambria Math" charset="0"/>
                        </a:rPr>
                        <m:t>⟹</m:t>
                      </m:r>
                    </m:oMath>
                  </m:oMathPara>
                </a14:m>
                <a:endParaRPr lang="en-US" sz="16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698" y="3481908"/>
                <a:ext cx="2302232" cy="2646878"/>
              </a:xfrm>
              <a:prstGeom prst="rect">
                <a:avLst/>
              </a:prstGeom>
              <a:blipFill rotWithShape="0">
                <a:blip r:embed="rId6"/>
                <a:stretch>
                  <a:fillRect r="-16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1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[RZ’16]: </a:t>
                </a:r>
                <a:r>
                  <a:rPr lang="en-US" dirty="0"/>
                  <a:t>When mutual info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;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is bounded, </a:t>
                </a:r>
                <a:br>
                  <a:rPr lang="en-US" dirty="0"/>
                </a:br>
                <a:r>
                  <a:rPr lang="en-US" dirty="0"/>
                  <a:t>we can control </a:t>
                </a:r>
                <a:r>
                  <a:rPr lang="en-US" dirty="0" err="1">
                    <a:solidFill>
                      <a:srgbClr val="FFFF00"/>
                    </a:solidFill>
                  </a:rPr>
                  <a:t>Pr</a:t>
                </a:r>
                <a:r>
                  <a:rPr lang="en-US" dirty="0">
                    <a:solidFill>
                      <a:srgbClr val="FFFF00"/>
                    </a:solidFill>
                  </a:rPr>
                  <a:t>[False Discovery] </a:t>
                </a:r>
                <a:r>
                  <a:rPr lang="en-US" dirty="0"/>
                  <a:t>for adaptively selected tests.</a:t>
                </a: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[This Paper]: </a:t>
                </a:r>
                <a:r>
                  <a:rPr lang="en-US" dirty="0">
                    <a:solidFill>
                      <a:schemeClr val="tx1"/>
                    </a:solidFill>
                  </a:rPr>
                  <a:t>We get a tighter connection via max-info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72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128821" y="3862371"/>
                <a:ext cx="1714495" cy="1885950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Bounded</a:t>
                </a: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Max-Info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∞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𝛽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𝑋</m:t>
                        </m:r>
                        <m:r>
                          <a:rPr lang="en-US" sz="2400" i="1">
                            <a:latin typeface="Cambria Math" charset="0"/>
                          </a:rPr>
                          <m:t>;</m:t>
                        </m:r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  <m:d>
                          <m:d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821" y="3862371"/>
                <a:ext cx="1714495" cy="1885950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491030" y="4020516"/>
                <a:ext cx="208823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800" b="0" i="1" smtClean="0">
                          <a:latin typeface="Cambria Math" charset="0"/>
                        </a:rPr>
                        <m:t>⟹</m:t>
                      </m:r>
                    </m:oMath>
                  </m:oMathPara>
                </a14:m>
                <a:endParaRPr lang="en-US" sz="8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030" y="4020516"/>
                <a:ext cx="2088239" cy="14465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36067" y="4020516"/>
                <a:ext cx="20882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0" i="1" smtClean="0">
                          <a:latin typeface="Cambria Math" charset="0"/>
                        </a:rPr>
                        <m:t>⟹</m:t>
                      </m:r>
                    </m:oMath>
                  </m:oMathPara>
                </a14:m>
                <a:endParaRPr lang="en-US" sz="9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067" y="4020516"/>
                <a:ext cx="2088239" cy="156966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Post-selection Hypothesis Testing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/>
              <p:cNvSpPr/>
              <p:nvPr/>
            </p:nvSpPr>
            <p:spPr>
              <a:xfrm>
                <a:off x="8258174" y="3862373"/>
                <a:ext cx="2786064" cy="18859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Bound on </a:t>
                </a:r>
              </a:p>
              <a:p>
                <a:pPr algn="ctr"/>
                <a:r>
                  <a:rPr lang="en-US" sz="2400" dirty="0" err="1">
                    <a:solidFill>
                      <a:srgbClr val="FFFF00"/>
                    </a:solidFill>
                  </a:rPr>
                  <a:t>Pr</a:t>
                </a:r>
                <a:r>
                  <a:rPr lang="en-US" sz="2400" dirty="0">
                    <a:solidFill>
                      <a:srgbClr val="FFFF00"/>
                    </a:solidFill>
                  </a:rPr>
                  <a:t>[False Discovery] </a:t>
                </a:r>
                <a:r>
                  <a:rPr lang="en-US" sz="2400" dirty="0"/>
                  <a:t>when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𝑡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4" y="3862373"/>
                <a:ext cx="2786064" cy="1885950"/>
              </a:xfrm>
              <a:prstGeom prst="roundRect">
                <a:avLst/>
              </a:prstGeom>
              <a:blipFill rotWithShape="0">
                <a:blip r:embed="rId7"/>
                <a:stretch>
                  <a:fillRect r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1685924" y="3862373"/>
                <a:ext cx="2171700" cy="18859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Bounded </a:t>
                </a:r>
                <a:r>
                  <a:rPr lang="en-US" sz="2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Mutual Info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d>
                        <m:d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𝑋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;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4" y="3862373"/>
                <a:ext cx="2171700" cy="1885950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4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93701"/>
                <a:ext cx="10515600" cy="1325563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4400" dirty="0"/>
                  <a:t>What procedures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srgbClr val="FFFF00"/>
                        </a:solidFill>
                        <a:latin typeface="Cambria Math" charset="0"/>
                      </a:rPr>
                      <m:t>𝐴</m:t>
                    </m:r>
                    <m:r>
                      <a:rPr lang="en-US" sz="4400" i="1">
                        <a:solidFill>
                          <a:srgbClr val="FFFF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FFFF00"/>
                    </a:solidFill>
                  </a:rPr>
                  <a:t> </a:t>
                </a:r>
                <a:r>
                  <a:rPr lang="en-US" sz="4400" dirty="0"/>
                  <a:t>have </a:t>
                </a:r>
                <a:br>
                  <a:rPr lang="en-US" sz="4400" dirty="0"/>
                </a:br>
                <a:r>
                  <a:rPr lang="en-US" sz="4400" dirty="0"/>
                  <a:t>bounded max-info?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93701"/>
                <a:ext cx="10515600" cy="1325563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20000" y="1825625"/>
                <a:ext cx="10233800" cy="4736540"/>
              </a:xfrm>
            </p:spPr>
            <p:txBody>
              <a:bodyPr>
                <a:normAutofit/>
              </a:bodyPr>
              <a:lstStyle/>
              <a:p>
                <a:endParaRPr lang="en-US" sz="3200" dirty="0">
                  <a:solidFill>
                    <a:schemeClr val="accent2"/>
                  </a:solidFill>
                </a:endParaRPr>
              </a:p>
              <a:p>
                <a:r>
                  <a:rPr lang="en-US" sz="3200" dirty="0">
                    <a:solidFill>
                      <a:schemeClr val="accent2"/>
                    </a:solidFill>
                  </a:rPr>
                  <a:t>[DFHPRR’15] </a:t>
                </a:r>
                <a:r>
                  <a:rPr lang="en-US" sz="3200" dirty="0">
                    <a:solidFill>
                      <a:schemeClr val="tx1"/>
                    </a:solidFill>
                  </a:rPr>
                  <a:t>Max-information bounds for:</a:t>
                </a:r>
              </a:p>
              <a:p>
                <a:pPr lvl="1"/>
                <a:r>
                  <a:rPr lang="en-US" sz="3200" dirty="0">
                    <a:solidFill>
                      <a:srgbClr val="FFFF00"/>
                    </a:solidFill>
                  </a:rPr>
                  <a:t>(Pure) Differential Privacy </a:t>
                </a:r>
                <a:r>
                  <a:rPr lang="en-US" sz="3200" dirty="0"/>
                  <a:t>– algorithmic stability condition.</a:t>
                </a:r>
              </a:p>
              <a:p>
                <a:pPr lvl="1"/>
                <a:r>
                  <a:rPr lang="en-US" sz="3200" dirty="0">
                    <a:solidFill>
                      <a:srgbClr val="FFFF00"/>
                    </a:solidFill>
                  </a:rPr>
                  <a:t>Description Length </a:t>
                </a:r>
                <a:r>
                  <a:rPr lang="en-US" sz="3200" dirty="0"/>
                  <a:t>– log(image size of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charset="0"/>
                      </a:rPr>
                      <m:t>𝐴</m:t>
                    </m:r>
                    <m:r>
                      <a:rPr lang="en-US" sz="32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0000" y="1825625"/>
                <a:ext cx="10233800" cy="4736540"/>
              </a:xfrm>
              <a:blipFill rotWithShape="0">
                <a:blip r:embed="rId4"/>
                <a:stretch>
                  <a:fillRect l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224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Differential Privacy </a:t>
            </a:r>
            <a:r>
              <a:rPr lang="en-US" sz="2400" dirty="0">
                <a:solidFill>
                  <a:schemeClr val="accent2"/>
                </a:solidFill>
              </a:rPr>
              <a:t>[Dwork,McSherry,Nissim,Smith’06]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randomized algorithm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/>
                  <a:t>-differentially private if for any neighboring data sets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′∈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for any outcome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𝑆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⊆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</m:oMath>
                </a14:m>
                <a:r>
                  <a:rPr lang="en-US" dirty="0"/>
                  <a:t> we have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FF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FFFF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FF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FF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FF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𝑆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FF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 </m:t>
                      </m:r>
                      <m:r>
                        <a:rPr lang="en-US" sz="4000" b="0" i="1" smtClean="0">
                          <a:solidFill>
                            <a:srgbClr val="FFFF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𝛿</m:t>
                      </m:r>
                    </m:oMath>
                  </m:oMathPara>
                </a14:m>
                <a:endParaRPr lang="en-US" sz="4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loud 3"/>
              <p:cNvSpPr/>
              <p:nvPr/>
            </p:nvSpPr>
            <p:spPr>
              <a:xfrm>
                <a:off x="2353235" y="4424082"/>
                <a:ext cx="7745507" cy="2245659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𝛿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3200" dirty="0"/>
                  <a:t> we say </a:t>
                </a:r>
                <a:r>
                  <a:rPr lang="en-US" sz="3200" b="1" dirty="0">
                    <a:solidFill>
                      <a:srgbClr val="FFFF00"/>
                    </a:solidFill>
                  </a:rPr>
                  <a:t>pure</a:t>
                </a:r>
                <a:r>
                  <a:rPr lang="en-US" sz="3200" dirty="0"/>
                  <a:t> DP, and otherwise </a:t>
                </a:r>
                <a:r>
                  <a:rPr lang="en-US" sz="3200" b="1" dirty="0">
                    <a:solidFill>
                      <a:srgbClr val="FFFF00"/>
                    </a:solidFill>
                  </a:rPr>
                  <a:t>approximate</a:t>
                </a:r>
                <a:r>
                  <a:rPr lang="en-US" sz="3200" dirty="0"/>
                  <a:t> DP.</a:t>
                </a:r>
              </a:p>
            </p:txBody>
          </p:sp>
        </mc:Choice>
        <mc:Fallback xmlns="">
          <p:sp>
            <p:nvSpPr>
              <p:cNvPr id="4" name="Cloud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235" y="4424082"/>
                <a:ext cx="7745507" cy="2245659"/>
              </a:xfrm>
              <a:prstGeom prst="cloud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77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300412" y="3386136"/>
            <a:ext cx="7672383" cy="144303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20000" y="1000126"/>
                <a:ext cx="10233800" cy="554355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endParaRPr lang="en-US" b="0" dirty="0"/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[DFHPRR’15] </a:t>
                </a:r>
                <a:r>
                  <a:rPr lang="en-US" dirty="0"/>
                  <a:t>: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𝑇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FFFF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𝜖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,0)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-</a:t>
                </a:r>
                <a:r>
                  <a:rPr lang="en-US" dirty="0"/>
                  <a:t>DP,  then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𝛽</m:t>
                    </m:r>
                    <m:r>
                      <a:rPr lang="en-US" i="1">
                        <a:latin typeface="Cambria Math" charset="0"/>
                      </a:rPr>
                      <m:t>&gt;0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∞,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Π</m:t>
                        </m:r>
                      </m:sub>
                      <m: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𝛽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i="1" dirty="0">
                  <a:solidFill>
                    <a:srgbClr val="FFFF00"/>
                  </a:solidFill>
                  <a:latin typeface="Cambria Math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;</m:t>
                          </m:r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srgbClr val="FFFF00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𝜖</m:t>
                          </m:r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3000" dirty="0"/>
              </a:p>
              <a:p>
                <a:endParaRPr lang="en-US" sz="3000" dirty="0">
                  <a:solidFill>
                    <a:schemeClr val="tx1"/>
                  </a:solidFill>
                </a:endParaRPr>
              </a:p>
              <a:p>
                <a:r>
                  <a:rPr lang="en-US" sz="3000" dirty="0">
                    <a:solidFill>
                      <a:schemeClr val="accent2"/>
                    </a:solidFill>
                  </a:rPr>
                  <a:t>[This paper]</a:t>
                </a:r>
                <a:r>
                  <a:rPr lang="en-US" sz="3200" dirty="0">
                    <a:solidFill>
                      <a:schemeClr val="tx1"/>
                    </a:solidFill>
                  </a:rPr>
                  <a:t>: </a:t>
                </a:r>
                <a:r>
                  <a:rPr lang="en-US" sz="3200" dirty="0"/>
                  <a:t>If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𝐴</m:t>
                    </m:r>
                    <m:r>
                      <a:rPr lang="en-US" sz="3200" i="1">
                        <a:latin typeface="Cambria Math" charset="0"/>
                      </a:rPr>
                      <m:t>:</m:t>
                    </m:r>
                    <m:sSup>
                      <m:sSupPr>
                        <m:ctrlPr>
                          <a:rPr lang="en-US" sz="32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sz="3200" i="1"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lang="en-US" sz="3200" i="1">
                        <a:latin typeface="Cambria Math" charset="0"/>
                      </a:rPr>
                      <m:t>→</m:t>
                    </m:r>
                    <m:r>
                      <a:rPr lang="en-US" sz="3200" i="1">
                        <a:latin typeface="Cambria Math" charset="0"/>
                      </a:rPr>
                      <m:t>𝑇</m:t>
                    </m:r>
                  </m:oMath>
                </a14:m>
                <a:r>
                  <a:rPr lang="en-US" sz="3200" dirty="0"/>
                  <a:t> is </a:t>
                </a:r>
                <a:r>
                  <a:rPr lang="en-US" sz="3200" dirty="0">
                    <a:solidFill>
                      <a:srgbClr val="FFFF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FF00"/>
                        </a:solidFill>
                        <a:latin typeface="Cambria Math" charset="0"/>
                      </a:rPr>
                      <m:t>𝜖</m:t>
                    </m:r>
                    <m:r>
                      <a:rPr lang="en-US" sz="3200" i="1">
                        <a:solidFill>
                          <a:srgbClr val="FFFF00"/>
                        </a:solidFill>
                        <a:latin typeface="Cambria Math" charset="0"/>
                      </a:rPr>
                      <m:t>,</m:t>
                    </m:r>
                    <m:r>
                      <a:rPr lang="en-US" sz="3200" i="1" smtClean="0">
                        <a:solidFill>
                          <a:srgbClr val="FFC000"/>
                        </a:solidFill>
                        <a:latin typeface="Cambria Math" charset="0"/>
                      </a:rPr>
                      <m:t>𝛿</m:t>
                    </m:r>
                    <m:r>
                      <a:rPr lang="en-US" sz="3200" i="1">
                        <a:solidFill>
                          <a:srgbClr val="FFFF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FFFF00"/>
                    </a:solidFill>
                  </a:rPr>
                  <a:t>-</a:t>
                </a:r>
                <a:r>
                  <a:rPr lang="en-US" sz="3200" dirty="0"/>
                  <a:t>DP,  then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                            </m:t>
                        </m:r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∞,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Π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𝛽</m:t>
                        </m:r>
                      </m:sup>
                    </m:sSubSup>
                    <m:d>
                      <m:dPr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3200" i="1">
                        <a:solidFill>
                          <a:srgbClr val="FFFF00"/>
                        </a:solidFill>
                        <a:latin typeface="Cambria Math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3200" dirty="0"/>
                  <a:t>  where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FF00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3200" i="1">
                        <a:solidFill>
                          <a:srgbClr val="FFFF00"/>
                        </a:solidFill>
                        <a:latin typeface="Cambria Math" charset="0"/>
                      </a:rPr>
                      <m:t>≈</m:t>
                    </m:r>
                    <m:r>
                      <a:rPr lang="en-US" sz="3200" i="1">
                        <a:solidFill>
                          <a:srgbClr val="FFFF00"/>
                        </a:solidFill>
                        <a:latin typeface="Cambria Math" charset="0"/>
                      </a:rPr>
                      <m:t>𝑛</m:t>
                    </m:r>
                    <m:rad>
                      <m:radPr>
                        <m:degHide m:val="on"/>
                        <m:ctrlPr>
                          <a:rPr lang="en-US" sz="3200" i="1" dirty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 dirty="0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3200" i="1" dirty="0" smtClean="0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sz="3200" i="1" dirty="0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𝜖</m:t>
                            </m:r>
                          </m:den>
                        </m:f>
                      </m:e>
                    </m:rad>
                  </m:oMath>
                </a14:m>
                <a:endParaRPr lang="en-US" sz="3000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accent2"/>
                    </a:solidFill>
                  </a:rPr>
                  <a:t>[This paper]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mbria Math" charset="0"/>
                  </a:rPr>
                  <a:t>(based on </a:t>
                </a:r>
                <a:r>
                  <a:rPr lang="en-US" dirty="0">
                    <a:solidFill>
                      <a:schemeClr val="accent2"/>
                    </a:solidFill>
                  </a:rPr>
                  <a:t>[De’12]</a:t>
                </a:r>
                <a:r>
                  <a:rPr lang="en-US" dirty="0">
                    <a:solidFill>
                      <a:schemeClr val="tx1"/>
                    </a:solidFill>
                    <a:latin typeface="Cambria Math" charset="0"/>
                  </a:rPr>
                  <a:t>)</a:t>
                </a:r>
                <a:r>
                  <a:rPr lang="en-US" i="1" dirty="0">
                    <a:solidFill>
                      <a:srgbClr val="FFFF00"/>
                    </a:solidFill>
                    <a:latin typeface="Cambria Math" charset="0"/>
                  </a:rPr>
                  <a:t> </a:t>
                </a:r>
                <a:r>
                  <a:rPr lang="en-US" dirty="0"/>
                  <a:t>: There exists 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𝜖</m:t>
                        </m: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/>
                  <a:t>-DP procedure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i="1" dirty="0">
                    <a:solidFill>
                      <a:srgbClr val="FFFF00"/>
                    </a:solidFill>
                    <a:latin typeface="Cambria Math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mbria Math" charset="0"/>
                  </a:rPr>
                  <a:t>where</a:t>
                </a:r>
                <a:r>
                  <a:rPr lang="en-US" i="1" dirty="0">
                    <a:solidFill>
                      <a:schemeClr val="tx1"/>
                    </a:solidFill>
                    <a:latin typeface="Cambria Math" charset="0"/>
                  </a:rPr>
                  <a:t>,</a:t>
                </a:r>
                <a:r>
                  <a:rPr lang="en-US" i="1" dirty="0">
                    <a:solidFill>
                      <a:srgbClr val="FFFF00"/>
                    </a:solidFill>
                    <a:latin typeface="Cambria Math" charset="0"/>
                  </a:rPr>
                  <a:t>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∞</m:t>
                        </m:r>
                      </m:sub>
                      <m: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𝛽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≈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𝛽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&lt;</m:t>
                    </m:r>
                    <m:f>
                      <m:f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−</m:t>
                    </m:r>
                    <m:r>
                      <a:rPr lang="en-US" i="1" smtClean="0">
                        <a:solidFill>
                          <a:srgbClr val="FFC000"/>
                        </a:solidFill>
                        <a:latin typeface="Cambria Math" charset="0"/>
                      </a:rPr>
                      <m:t>𝛿</m:t>
                    </m:r>
                  </m:oMath>
                </a14:m>
                <a:endParaRPr lang="en-US" dirty="0">
                  <a:solidFill>
                    <a:srgbClr val="FF3BE3"/>
                  </a:solidFill>
                </a:endParaRPr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0000" y="1000126"/>
                <a:ext cx="10233800" cy="5543550"/>
              </a:xfrm>
              <a:blipFill rotWithShape="0">
                <a:blip r:embed="rId3"/>
                <a:stretch>
                  <a:fillRect l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Technical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12751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Consequences of Positive Result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14375" y="1825625"/>
                <a:ext cx="10639425" cy="4351338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Recover (optimal) results of </a:t>
                </a:r>
                <a:r>
                  <a:rPr lang="en-US" dirty="0">
                    <a:solidFill>
                      <a:schemeClr val="accent2"/>
                    </a:solidFill>
                  </a:rPr>
                  <a:t>[BNSSSU’16]</a:t>
                </a:r>
                <a:r>
                  <a:rPr lang="en-US" dirty="0">
                    <a:solidFill>
                      <a:schemeClr val="tx1"/>
                    </a:solidFill>
                  </a:rPr>
                  <a:t> for low sensitive queries.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However, our bounds apply more generally (e.g. adaptive hypothesis tests).</a:t>
                </a: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Composition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dirty="0"/>
                  <a:t> adaptively selected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,0</m:t>
                        </m:r>
                      </m:e>
                    </m:d>
                  </m:oMath>
                </a14:m>
                <a:r>
                  <a:rPr lang="en-US" dirty="0"/>
                  <a:t>-DP procedures: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2"/>
                    </a:solidFill>
                  </a:rPr>
                  <a:t>[DFHPRR’15]: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∞,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Π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𝛽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∘⋯∘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accent2"/>
                    </a:solidFill>
                  </a:rPr>
                  <a:t>[This Paper]: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∞,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Π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𝛽</m:t>
                        </m:r>
                      </m:sup>
                    </m:sSubSup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∘⋯∘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𝑘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4375" y="1825625"/>
                <a:ext cx="10639425" cy="4351338"/>
              </a:xfrm>
              <a:blipFill rotWithShape="0">
                <a:blip r:embed="rId3"/>
                <a:stretch>
                  <a:fillRect l="-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loud Callout 3"/>
          <p:cNvSpPr/>
          <p:nvPr/>
        </p:nvSpPr>
        <p:spPr>
          <a:xfrm>
            <a:off x="7460974" y="4929809"/>
            <a:ext cx="4598505" cy="1743214"/>
          </a:xfrm>
          <a:prstGeom prst="cloudCallout">
            <a:avLst>
              <a:gd name="adj1" fmla="val -57098"/>
              <a:gd name="adj2" fmla="val -114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Via strong composition theorem from </a:t>
            </a:r>
            <a:r>
              <a:rPr lang="en-US" dirty="0">
                <a:solidFill>
                  <a:schemeClr val="tx1"/>
                </a:solidFill>
              </a:rPr>
              <a:t>[Dwork,Rothblum,Vadhan’10]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531269" y="1423988"/>
                <a:ext cx="7129462" cy="1081087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Theorem: </a:t>
                </a: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𝐴</m:t>
                    </m:r>
                    <m:r>
                      <a:rPr lang="en-US" sz="2400" i="1">
                        <a:latin typeface="Cambria Math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→</m:t>
                    </m:r>
                    <m:r>
                      <a:rPr lang="en-US" sz="2400" i="1">
                        <a:latin typeface="Cambria Math" charset="0"/>
                      </a:rPr>
                      <m:t>𝑇</m:t>
                    </m:r>
                  </m:oMath>
                </a14:m>
                <a:r>
                  <a:rPr lang="en-US" sz="2400" dirty="0"/>
                  <a:t> is 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𝜖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𝛿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-</a:t>
                </a:r>
                <a:r>
                  <a:rPr lang="en-US" sz="2400" dirty="0"/>
                  <a:t>DP,  then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∞,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Π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𝛽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400" dirty="0"/>
                  <a:t>  where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≈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𝑛</m:t>
                    </m:r>
                    <m:rad>
                      <m:radPr>
                        <m:degHide m:val="on"/>
                        <m:ctrlPr>
                          <a:rPr lang="en-US" sz="2400" i="1" dirty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 dirty="0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i="1" dirty="0" smtClean="0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sz="2400" i="1" dirty="0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𝜖</m:t>
                            </m:r>
                          </m:den>
                        </m:f>
                      </m:e>
                    </m:ra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269" y="1423988"/>
                <a:ext cx="7129462" cy="1081087"/>
              </a:xfrm>
              <a:prstGeom prst="roundRect">
                <a:avLst/>
              </a:prstGeom>
              <a:blipFill rotWithShape="0">
                <a:blip r:embed="rId4"/>
                <a:stretch>
                  <a:fillRect l="-512" t="-8939" b="-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734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Contributions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20000" y="1825625"/>
                <a:ext cx="10233800" cy="4351338"/>
              </a:xfrm>
            </p:spPr>
            <p:txBody>
              <a:bodyPr/>
              <a:lstStyle/>
              <a:p>
                <a:r>
                  <a:rPr lang="en-US" dirty="0"/>
                  <a:t>Post-selection Hypothesis Testing</a:t>
                </a:r>
              </a:p>
              <a:p>
                <a:pPr lvl="1"/>
                <a:r>
                  <a:rPr lang="en-US" dirty="0">
                    <a:solidFill>
                      <a:srgbClr val="FFFF00"/>
                    </a:solidFill>
                  </a:rPr>
                  <a:t>Max-Info </a:t>
                </a:r>
                <a:r>
                  <a:rPr lang="en-US" dirty="0">
                    <a:solidFill>
                      <a:schemeClr val="tx1"/>
                    </a:solidFill>
                  </a:rPr>
                  <a:t>Bound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a:rPr lang="en-US">
                        <a:solidFill>
                          <a:srgbClr val="FF0000"/>
                        </a:solidFill>
                        <a:latin typeface="Cambria Math"/>
                      </a:rPr>
                      <m:t>  </m:t>
                    </m:r>
                    <m:r>
                      <a:rPr lang="en-US">
                        <a:latin typeface="Cambria Math"/>
                      </a:rPr>
                      <m:t>⟹  </m:t>
                    </m:r>
                  </m:oMath>
                </a14:m>
                <a:r>
                  <a:rPr lang="en-US" dirty="0"/>
                  <a:t>bound </a:t>
                </a:r>
                <a:r>
                  <a:rPr lang="en-US" dirty="0" err="1">
                    <a:solidFill>
                      <a:srgbClr val="FFFF00"/>
                    </a:solidFill>
                  </a:rPr>
                  <a:t>Pr</a:t>
                </a:r>
                <a:r>
                  <a:rPr lang="en-US" dirty="0">
                    <a:solidFill>
                      <a:srgbClr val="FFFF00"/>
                    </a:solidFill>
                  </a:rPr>
                  <a:t>[False Discovery] </a:t>
                </a:r>
                <a:r>
                  <a:rPr lang="en-US" dirty="0">
                    <a:solidFill>
                      <a:schemeClr val="tx1"/>
                    </a:solidFill>
                  </a:rPr>
                  <a:t>in adaptive settings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Improves on previous result of </a:t>
                </a:r>
                <a:r>
                  <a:rPr lang="en-US" dirty="0">
                    <a:solidFill>
                      <a:schemeClr val="accent2"/>
                    </a:solidFill>
                  </a:rPr>
                  <a:t>[RZ’16]</a:t>
                </a:r>
                <a:r>
                  <a:rPr lang="en-US" dirty="0">
                    <a:solidFill>
                      <a:schemeClr val="tx1"/>
                    </a:solidFill>
                  </a:rPr>
                  <a:t> that uses mutual info.</a:t>
                </a:r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dirty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𝜖</m:t>
                        </m:r>
                        <m:r>
                          <a:rPr lang="en-US" b="0" i="1" dirty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-DP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charset="0"/>
                      </a:rPr>
                      <m:t> </m:t>
                    </m:r>
                    <m:r>
                      <a:rPr lang="en-US">
                        <a:latin typeface="Cambria Math"/>
                      </a:rPr>
                      <m:t>⟹</m:t>
                    </m:r>
                  </m:oMath>
                </a14:m>
                <a:r>
                  <a:rPr lang="en-US" dirty="0"/>
                  <a:t>  Bounded </a:t>
                </a:r>
                <a:r>
                  <a:rPr lang="en-US" dirty="0">
                    <a:solidFill>
                      <a:srgbClr val="FFFF00"/>
                    </a:solidFill>
                  </a:rPr>
                  <a:t>Max–Info </a:t>
                </a:r>
                <a:r>
                  <a:rPr lang="en-US" dirty="0">
                    <a:solidFill>
                      <a:schemeClr val="tx1"/>
                    </a:solidFill>
                  </a:rPr>
                  <a:t>over product distributions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pPr lvl="1"/>
                <a:r>
                  <a:rPr lang="en-US" dirty="0">
                    <a:latin typeface="Cambria Math" charset="0"/>
                  </a:rPr>
                  <a:t>Recovers results from </a:t>
                </a:r>
                <a:r>
                  <a:rPr lang="en-US" dirty="0">
                    <a:solidFill>
                      <a:schemeClr val="accent2"/>
                    </a:solidFill>
                  </a:rPr>
                  <a:t>[BNSSSU’16]</a:t>
                </a:r>
                <a:r>
                  <a:rPr lang="en-US" dirty="0">
                    <a:latin typeface="Cambria Math" charset="0"/>
                  </a:rPr>
                  <a:t> that dealt with specific analyses.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dirty="0"/>
                  <a:t> rounds of </a:t>
                </a:r>
                <a:r>
                  <a:rPr lang="en-US" dirty="0" err="1"/>
                  <a:t>adaptivity</a:t>
                </a:r>
                <a:r>
                  <a:rPr lang="en-US" dirty="0"/>
                  <a:t>: we get </a:t>
                </a:r>
                <a:r>
                  <a:rPr lang="en-US" dirty="0">
                    <a:solidFill>
                      <a:schemeClr val="tx1"/>
                    </a:solidFill>
                  </a:rPr>
                  <a:t>max-info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~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</a:t>
                </a:r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where</a:t>
                </a:r>
                <a:r>
                  <a:rPr lang="en-US" dirty="0">
                    <a:solidFill>
                      <a:schemeClr val="accent2"/>
                    </a:solidFill>
                  </a:rPr>
                  <a:t> [DFHPRR’15]</a:t>
                </a:r>
                <a:r>
                  <a:rPr lang="en-US" dirty="0"/>
                  <a:t> gives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0000" y="1825625"/>
                <a:ext cx="10233800" cy="4351338"/>
              </a:xfrm>
              <a:blipFill rotWithShape="0">
                <a:blip r:embed="rId3"/>
                <a:stretch>
                  <a:fillRect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240" y="4357689"/>
            <a:ext cx="3152591" cy="20912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231485" y="4848016"/>
            <a:ext cx="3063645" cy="1872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Thanks!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740" y="197058"/>
            <a:ext cx="4267199" cy="19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9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57" y="1580676"/>
            <a:ext cx="2893357" cy="264207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010619" y="833438"/>
            <a:ext cx="80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30968" y="4333189"/>
                <a:ext cx="32113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 smtClean="0"/>
                  <a:t>Analysis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968" y="4333189"/>
                <a:ext cx="3211301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6844"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 flipH="1">
            <a:off x="4038489" y="2060503"/>
            <a:ext cx="2928768" cy="1529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038489" y="2698118"/>
            <a:ext cx="2841376" cy="8766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053959" y="1647535"/>
                <a:ext cx="2810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959" y="1647535"/>
                <a:ext cx="28104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053958" y="2260148"/>
                <a:ext cx="2810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𝑡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958" y="2260148"/>
                <a:ext cx="2810435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6661" y="1580676"/>
            <a:ext cx="1516929" cy="24659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4649" y="833438"/>
            <a:ext cx="2378688" cy="1047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230" y="1938322"/>
            <a:ext cx="1728744" cy="114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0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Data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73" y="1519678"/>
            <a:ext cx="2893357" cy="2642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57512" y="4347012"/>
                <a:ext cx="15524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~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512" y="4347012"/>
                <a:ext cx="1552413" cy="61555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5" y="1754206"/>
            <a:ext cx="2649709" cy="264207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250943" y="2095860"/>
            <a:ext cx="4512936" cy="0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93657" y="1504370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657" y="1504370"/>
                <a:ext cx="1452283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93658" y="2165579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658" y="2165579"/>
                <a:ext cx="1452283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/>
          <p:cNvSpPr/>
          <p:nvPr/>
        </p:nvSpPr>
        <p:spPr>
          <a:xfrm>
            <a:off x="3298491" y="2577830"/>
            <a:ext cx="4465388" cy="41346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8271132" y="4301190"/>
                <a:ext cx="206114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:r>
                  <a:rPr lang="en-US" sz="4000" b="0" smtClean="0"/>
                  <a:t>Analysis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charset="0"/>
                      </a:rPr>
                      <m:t>𝑡</m:t>
                    </m:r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132" y="4301190"/>
                <a:ext cx="2061142" cy="615553"/>
              </a:xfrm>
              <a:prstGeom prst="rect">
                <a:avLst/>
              </a:prstGeom>
              <a:blipFill rotWithShape="0">
                <a:blip r:embed="rId8"/>
                <a:stretch>
                  <a:fillRect l="-15089" t="-24752" r="-3550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8858335" y="799045"/>
            <a:ext cx="80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5707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3" grpId="0" animBg="1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57" y="1580676"/>
            <a:ext cx="2893357" cy="264207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010619" y="833438"/>
            <a:ext cx="80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??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038489" y="2060503"/>
            <a:ext cx="2928768" cy="1529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038489" y="2698118"/>
            <a:ext cx="2841376" cy="8766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053959" y="1647535"/>
                <a:ext cx="2810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959" y="1647535"/>
                <a:ext cx="2810435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053958" y="2260148"/>
                <a:ext cx="2810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𝑡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958" y="2260148"/>
                <a:ext cx="2810435" cy="6463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661" y="1580676"/>
            <a:ext cx="1516929" cy="24659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284554" y="808516"/>
            <a:ext cx="41954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chemeClr val="accent3"/>
                </a:solidFill>
              </a:rPr>
              <a:t>Nothing Significant</a:t>
            </a:r>
            <a:endParaRPr lang="en-US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6224307" y="4494734"/>
                <a:ext cx="4857750" cy="787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 smtClean="0"/>
                  <a:t>Analysis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307" y="4494734"/>
                <a:ext cx="4857750" cy="787139"/>
              </a:xfrm>
              <a:prstGeom prst="rect">
                <a:avLst/>
              </a:prstGeom>
              <a:blipFill rotWithShape="0">
                <a:blip r:embed="rId7"/>
                <a:stretch>
                  <a:fillRect l="-4391" t="-5426" b="-3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109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053958" y="2260148"/>
                <a:ext cx="2810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𝑡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958" y="2260148"/>
                <a:ext cx="2810435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 - Ideal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257" y="1580676"/>
            <a:ext cx="2893357" cy="264207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010619" y="833438"/>
            <a:ext cx="80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??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038489" y="2060503"/>
            <a:ext cx="2928768" cy="1529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038489" y="2698118"/>
            <a:ext cx="2841376" cy="8766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053959" y="1647535"/>
                <a:ext cx="2810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959" y="1647535"/>
                <a:ext cx="28104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661" y="1580676"/>
            <a:ext cx="1516929" cy="24659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6224307" y="4494734"/>
                <a:ext cx="4857750" cy="787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0" dirty="0" smtClean="0"/>
                  <a:t>Analysis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𝑡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𝑡</m:t>
                        </m:r>
                        <m:d>
                          <m:dPr>
                            <m:ctrlP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307" y="4494734"/>
                <a:ext cx="4857750" cy="787139"/>
              </a:xfrm>
              <a:prstGeom prst="rect">
                <a:avLst/>
              </a:prstGeom>
              <a:blipFill rotWithShape="0">
                <a:blip r:embed="rId7"/>
                <a:stretch>
                  <a:fillRect l="-4391" t="-5426" b="-3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831" y="3341598"/>
            <a:ext cx="1505505" cy="244741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989955" y="3766008"/>
            <a:ext cx="2928768" cy="1529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96108" y="4458617"/>
            <a:ext cx="2841376" cy="8766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51913" y="4047486"/>
                <a:ext cx="2810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913" y="4047486"/>
                <a:ext cx="281043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4976" y="5374351"/>
            <a:ext cx="12158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lot of existing theory assumes tests are </a:t>
            </a:r>
          </a:p>
          <a:p>
            <a:pPr algn="ctr"/>
            <a:r>
              <a:rPr lang="en-US" sz="3200" b="1" dirty="0"/>
              <a:t>selected </a:t>
            </a:r>
            <a:r>
              <a:rPr lang="en-US" sz="3200" b="1" dirty="0">
                <a:solidFill>
                  <a:srgbClr val="FFFF00"/>
                </a:solidFill>
              </a:rPr>
              <a:t>independently</a:t>
            </a:r>
            <a:r>
              <a:rPr lang="en-US" sz="3200" b="1" dirty="0"/>
              <a:t> of the data</a:t>
            </a:r>
            <a:r>
              <a:rPr lang="en-US" sz="3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193467" y="3291466"/>
                <a:ext cx="4043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467" y="3291466"/>
                <a:ext cx="40434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82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843087" y="539174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Ideal World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810244" y="642937"/>
            <a:ext cx="0" cy="3943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20349" y="4532609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How can we provide statistically valid answers to adaptively chosen analyses?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3194" y="539174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Real World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49" y="1123949"/>
            <a:ext cx="5659326" cy="3694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44" y="914069"/>
            <a:ext cx="6357124" cy="41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843087" y="539174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Ideal World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810244" y="642937"/>
            <a:ext cx="0" cy="3943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20349" y="4532609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How can we provide statistically valid answers to adaptively chosen analyses?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3194" y="539174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Real World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49" y="1123949"/>
            <a:ext cx="5659326" cy="3694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44" y="914069"/>
            <a:ext cx="6357124" cy="4114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9597">
            <a:off x="341189" y="1626717"/>
            <a:ext cx="4826310" cy="4272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731">
            <a:off x="2828692" y="3092554"/>
            <a:ext cx="3719955" cy="3562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5802" y="674399"/>
            <a:ext cx="5588105" cy="35484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197">
            <a:off x="6340343" y="2726085"/>
            <a:ext cx="4975612" cy="3493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2" y="4472843"/>
            <a:ext cx="5073745" cy="184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3285565" y="2242360"/>
                <a:ext cx="2810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𝑡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565" y="2242360"/>
                <a:ext cx="2810435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04" y="1738634"/>
            <a:ext cx="2893357" cy="264207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91272" y="1017723"/>
            <a:ext cx="80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??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038489" y="2068938"/>
            <a:ext cx="1313440" cy="685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38489" y="2706884"/>
            <a:ext cx="1313440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3289991" y="1647001"/>
                <a:ext cx="2810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991" y="1647001"/>
                <a:ext cx="28104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661" y="1580676"/>
            <a:ext cx="1516929" cy="24659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4690782" y="4383266"/>
                <a:ext cx="4857750" cy="787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𝑡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782" y="4383266"/>
                <a:ext cx="4857750" cy="7871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831" y="3341598"/>
            <a:ext cx="1505505" cy="244741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989955" y="3775017"/>
            <a:ext cx="1203512" cy="62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96108" y="4467383"/>
            <a:ext cx="1097359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349158" y="4046657"/>
                <a:ext cx="2810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158" y="4046657"/>
                <a:ext cx="281043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4976" y="5374351"/>
            <a:ext cx="12158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lot of existing theory assumes tests are </a:t>
            </a:r>
          </a:p>
          <a:p>
            <a:pPr algn="ctr"/>
            <a:r>
              <a:rPr lang="en-US" sz="3200" b="1" dirty="0"/>
              <a:t>selected </a:t>
            </a:r>
            <a:r>
              <a:rPr lang="en-US" sz="3200" b="1" dirty="0">
                <a:solidFill>
                  <a:srgbClr val="FFFF00"/>
                </a:solidFill>
              </a:rPr>
              <a:t>independently</a:t>
            </a:r>
            <a:r>
              <a:rPr lang="en-US" sz="3200" b="1" dirty="0"/>
              <a:t> of the data</a:t>
            </a:r>
            <a:r>
              <a:rPr lang="en-US" sz="3200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534564" y="3291466"/>
                <a:ext cx="4043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564" y="3291466"/>
                <a:ext cx="40434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01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285565" y="2242360"/>
                <a:ext cx="28104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𝑡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565" y="2242360"/>
                <a:ext cx="2810435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04" y="1738634"/>
            <a:ext cx="2893357" cy="264207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91272" y="1017723"/>
            <a:ext cx="80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??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038489" y="2068938"/>
            <a:ext cx="1313440" cy="685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38489" y="2706884"/>
            <a:ext cx="1313440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89991" y="1647001"/>
                <a:ext cx="2810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991" y="1647001"/>
                <a:ext cx="28104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6264" y="1938626"/>
            <a:ext cx="2541843" cy="41321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4690782" y="4383266"/>
                <a:ext cx="4857750" cy="787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𝑡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782" y="4383266"/>
                <a:ext cx="4857750" cy="7871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>
            <a:off x="3989955" y="3775017"/>
            <a:ext cx="1203512" cy="62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096108" y="4467383"/>
            <a:ext cx="1097359" cy="0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349158" y="4046657"/>
                <a:ext cx="28104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9158" y="4046657"/>
                <a:ext cx="281043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4976" y="5374351"/>
            <a:ext cx="12158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lot of existing theory assumes tests are </a:t>
            </a:r>
          </a:p>
          <a:p>
            <a:pPr algn="ctr"/>
            <a:r>
              <a:rPr lang="en-US" sz="3200" b="1" dirty="0"/>
              <a:t>selected </a:t>
            </a:r>
            <a:r>
              <a:rPr lang="en-US" sz="3200" b="1" dirty="0">
                <a:solidFill>
                  <a:srgbClr val="FFFF00"/>
                </a:solidFill>
              </a:rPr>
              <a:t>independently</a:t>
            </a:r>
            <a:r>
              <a:rPr lang="en-US" sz="3200" b="1" dirty="0"/>
              <a:t> of the data</a:t>
            </a:r>
            <a:r>
              <a:rPr lang="en-US" sz="3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34564" y="3291466"/>
                <a:ext cx="4043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564" y="3291466"/>
                <a:ext cx="404341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2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 of Positive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Define the following random variable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r>
                      <a:rPr lang="en-US" b="0" i="1" smtClean="0">
                        <a:latin typeface="Cambria Math" charset="0"/>
                      </a:rPr>
                      <m:t>∼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b="0" i="1" dirty="0">
                    <a:latin typeface="Cambria Math" charset="0"/>
                  </a:rPr>
                  <a:t> </a:t>
                </a:r>
                <a:r>
                  <a:rPr lang="en-US" b="0" dirty="0">
                    <a:latin typeface="Cambria Math" charset="0"/>
                  </a:rPr>
                  <a:t>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</a:rPr>
                        <m:t>      </m:t>
                      </m:r>
                      <m:r>
                        <a:rPr lang="en-US" b="0" i="1" smtClean="0">
                          <a:latin typeface="Cambria Math" charset="0"/>
                        </a:rPr>
                        <m:t>𝑍</m:t>
                      </m:r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charset="0"/>
                                        </a:rPr>
                                        <m:t>Pr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),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=(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charset="0"/>
                                        </a:rPr>
                                        <m:t>Pr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𝐴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p>
                                                    <m:sSupPr>
                                                      <m:ctrlPr>
                                                        <a:rPr lang="en-US" b="0" i="1" smtClean="0">
                                                          <a:latin typeface="Cambria Math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latin typeface="Cambria Math" charset="0"/>
                                                        </a:rPr>
                                                        <m:t>𝑋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b="0" i="1" smtClean="0">
                                                          <a:latin typeface="Cambria Math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</m:d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=(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)</m:t>
                                          </m:r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b="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            =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charset="0"/>
                                            </a:rPr>
                                            <m:t>Pr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=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| 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𝑎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, 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1: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−1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num>
                                    <m:den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 i="0" smtClean="0">
                                              <a:latin typeface="Cambria Math" charset="0"/>
                                            </a:rPr>
                                            <m:t>Pr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=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ctrlPr>
                                    <a:rPr lang="is-IS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1: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  </m:t>
                                  </m:r>
                                </m:e>
                              </m:nary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Note that if we can bound this with high probability then we can bound approximate max-info.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2531269" y="1423988"/>
                <a:ext cx="7129462" cy="1081087"/>
              </a:xfrm>
              <a:prstGeom prst="round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Theorem: </a:t>
                </a: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𝐴</m:t>
                    </m:r>
                    <m:r>
                      <a:rPr lang="en-US" sz="2400" i="1">
                        <a:latin typeface="Cambria Math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→</m:t>
                    </m:r>
                    <m:r>
                      <a:rPr lang="en-US" sz="2400" i="1">
                        <a:latin typeface="Cambria Math" charset="0"/>
                      </a:rPr>
                      <m:t>𝑇</m:t>
                    </m:r>
                  </m:oMath>
                </a14:m>
                <a:r>
                  <a:rPr lang="en-US" sz="2400" dirty="0"/>
                  <a:t> is 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𝜖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400" i="1">
                        <a:solidFill>
                          <a:srgbClr val="FF3BE3"/>
                        </a:solidFill>
                        <a:latin typeface="Cambria Math" charset="0"/>
                      </a:rPr>
                      <m:t>𝛿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-</a:t>
                </a:r>
                <a:r>
                  <a:rPr lang="en-US" sz="2400" dirty="0"/>
                  <a:t>DP,  then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∞,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Π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𝛽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≤</m:t>
                    </m:r>
                    <m:acc>
                      <m:accPr>
                        <m:chr m:val="̃"/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𝑂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400" dirty="0"/>
                  <a:t>  where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𝛽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≈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charset="0"/>
                      </a:rPr>
                      <m:t>𝑛</m:t>
                    </m:r>
                    <m:rad>
                      <m:radPr>
                        <m:degHide m:val="on"/>
                        <m:ctrlPr>
                          <a:rPr lang="en-US" sz="2400" i="1" dirty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 dirty="0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i="1" dirty="0">
                                <a:solidFill>
                                  <a:srgbClr val="FF3BE3"/>
                                </a:solidFill>
                                <a:latin typeface="Cambria Math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sz="2400" i="1" dirty="0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𝜖</m:t>
                            </m:r>
                          </m:den>
                        </m:f>
                      </m:e>
                    </m:ra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269" y="1423988"/>
                <a:ext cx="7129462" cy="1081087"/>
              </a:xfrm>
              <a:prstGeom prst="roundRect">
                <a:avLst/>
              </a:prstGeom>
              <a:blipFill rotWithShape="0">
                <a:blip r:embed="rId4"/>
                <a:stretch>
                  <a:fillRect l="-512" t="-8939" b="-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552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 of Positive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s-IS" dirty="0"/>
                  <a:t>We want to apply a concentration bound (Azuma’s inequality) to the following quantity: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𝑎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1: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charset="0"/>
                          </a:rPr>
                          <m:t>  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We must then have:</a:t>
                </a:r>
              </a:p>
              <a:p>
                <a:pPr lvl="1"/>
                <a:r>
                  <a:rPr lang="en-US" dirty="0"/>
                  <a:t>A bound on the expectation of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1: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bound on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1: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Problem: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𝑎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1: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FF0000"/>
                    </a:solidFill>
                  </a:rPr>
                  <a:t>NOT</a:t>
                </a:r>
                <a:r>
                  <a:rPr lang="en-US" dirty="0"/>
                  <a:t> bounded.</a:t>
                </a:r>
              </a:p>
              <a:p>
                <a:r>
                  <a:rPr lang="en-US" dirty="0"/>
                  <a:t>Although each term is bounded with high probability, conditioning on the same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r>
                      <a:rPr lang="en-US" b="0" i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and a prefix of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in every term complicates the argument.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952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Sketch of Positive 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&gt;0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𝐴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1:</m:t>
                                          </m:r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≥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𝑛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/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𝜖</m:t>
                                      </m:r>
                                    </m:e>
                                  </m:rad>
                                  <m:r>
                                    <a:rPr lang="en-US" i="1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𝜖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e>
                                  </m:ra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≤</m:t>
                      </m:r>
                      <m:func>
                        <m:funcPr>
                          <m:ctrlPr>
                            <a:rPr lang="en-US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𝐴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charset="0"/>
                                            </a:rPr>
                                            <m:t>1:</m:t>
                                          </m:r>
                                          <m:r>
                                            <a:rPr lang="en-US" i="1"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charset="0"/>
                                    </a:rPr>
                                    <m:t>≥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𝜖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𝑛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/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𝜖</m:t>
                                      </m:r>
                                    </m:e>
                                  </m:rad>
                                  <m:r>
                                    <a:rPr lang="en-US" i="1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𝜖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e>
                                  </m:rad>
                                  <m:r>
                                    <a:rPr lang="en-US" i="1">
                                      <a:latin typeface="Cambria Math" charset="0"/>
                                    </a:rPr>
                                    <m:t>∩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𝐴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𝐺𝑂𝑂𝐷</m:t>
                                  </m:r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                  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func>
                        <m:funcPr>
                          <m:ctrlPr>
                            <a:rPr lang="en-US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𝐴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𝐵𝐴𝐷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            </m:t>
                      </m:r>
                      <m:r>
                        <a:rPr lang="en-US" i="1">
                          <a:latin typeface="Cambria Math" charset="0"/>
                        </a:rPr>
                        <m:t>≤</m:t>
                      </m:r>
                      <m:sSup>
                        <m:s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sup>
                      </m:sSup>
                      <m:r>
                        <a:rPr lang="en-US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𝛿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𝜖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loud 3"/>
              <p:cNvSpPr/>
              <p:nvPr/>
            </p:nvSpPr>
            <p:spPr>
              <a:xfrm>
                <a:off x="5846783" y="4001294"/>
                <a:ext cx="4555862" cy="2055673"/>
              </a:xfrm>
              <a:prstGeom prst="clou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Set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𝑡</m:t>
                    </m:r>
                    <m:r>
                      <a:rPr lang="en-US" sz="3200" b="0" i="1" smtClean="0">
                        <a:latin typeface="Cambria Math" charset="0"/>
                      </a:rPr>
                      <m:t>=</m:t>
                    </m:r>
                    <m:r>
                      <a:rPr lang="en-US" sz="3200" b="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𝜖</m:t>
                        </m:r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 smtClean="0">
                                <a:latin typeface="Cambria Math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Cloud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783" y="4001294"/>
                <a:ext cx="4555862" cy="2055673"/>
              </a:xfrm>
              <a:prstGeom prst="cloud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921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Contributions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/>
                  <a:t>Lower bound for non-product distributions</a:t>
                </a:r>
                <a:r>
                  <a:rPr lang="en-US" dirty="0"/>
                  <a:t>: There is 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/>
                  <a:t>-DP mechanism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dirty="0"/>
                  <a:t> such that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  <m:r>
                      <a:rPr lang="en-US" b="0" i="1" smtClean="0"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−</m:t>
                    </m:r>
                    <m:r>
                      <a:rPr lang="en-US" b="0" i="1" smtClean="0"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dirty="0"/>
                  <a:t> we have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𝛽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;</m:t>
                          </m:r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srgbClr val="FFFF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 −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𝑂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𝜖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rgbClr val="FFFF00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	Ordering matters: important to do DP computations first!</a:t>
                </a:r>
              </a:p>
              <a:p>
                <a:pPr marL="0" indent="0" algn="ctr">
                  <a:buNone/>
                </a:pPr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b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6" y="3387969"/>
            <a:ext cx="11381232" cy="2261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8868" y="5388731"/>
                <a:ext cx="15524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charset="0"/>
                        </a:rPr>
                        <m:t>𝑋</m:t>
                      </m:r>
                      <m:r>
                        <a:rPr lang="en-US" sz="4000" b="0" i="1" smtClean="0">
                          <a:latin typeface="Cambria Math" charset="0"/>
                        </a:rPr>
                        <m:t>~ 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68" y="5388731"/>
                <a:ext cx="1552413" cy="61555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86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Data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73" y="1519678"/>
            <a:ext cx="2893357" cy="2642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57512" y="4347012"/>
                <a:ext cx="15524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~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512" y="4347012"/>
                <a:ext cx="1552413" cy="61555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5" y="1754206"/>
            <a:ext cx="2649709" cy="26420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04860" y="5059369"/>
            <a:ext cx="10429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How can we provide statistically valid answers to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adaptively chosen analyses?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50943" y="2095860"/>
            <a:ext cx="4512936" cy="0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93657" y="1504370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657" y="1504370"/>
                <a:ext cx="1452283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93658" y="2165579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658" y="2165579"/>
                <a:ext cx="1452283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/>
          <p:cNvSpPr/>
          <p:nvPr/>
        </p:nvSpPr>
        <p:spPr>
          <a:xfrm>
            <a:off x="3298491" y="2577830"/>
            <a:ext cx="4465388" cy="41346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8271132" y="4301190"/>
                <a:ext cx="2896755" cy="6948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charset="0"/>
                            </a:rPr>
                            <m:t>𝑡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132" y="4301190"/>
                <a:ext cx="2896755" cy="69480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>
            <a:off x="3302037" y="3557501"/>
            <a:ext cx="4512936" cy="0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611002" y="2989018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02" y="2989018"/>
                <a:ext cx="1452283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77674" y="3643512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′(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674" y="3643512"/>
                <a:ext cx="1452283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/>
          <p:cNvSpPr/>
          <p:nvPr/>
        </p:nvSpPr>
        <p:spPr>
          <a:xfrm>
            <a:off x="3360963" y="4100577"/>
            <a:ext cx="4465388" cy="41346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858335" y="799045"/>
            <a:ext cx="80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317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22" grpId="0"/>
      <p:bldP spid="23" grpId="0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Stability with Low-Sensitivity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20000" y="1532966"/>
                <a:ext cx="10233800" cy="492162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From [</a:t>
                </a:r>
                <a:r>
                  <a:rPr lang="en-US" dirty="0" err="1"/>
                  <a:t>Bassily</a:t>
                </a:r>
                <a:r>
                  <a:rPr lang="en-US" dirty="0"/>
                  <a:t> et al. ’16] we know that other notions of stability lead to ways to estimate the values of adaptively chosen queries on the data:</a:t>
                </a:r>
              </a:p>
              <a:p>
                <a:pPr lvl="1"/>
                <a:r>
                  <a:rPr lang="en-US" dirty="0"/>
                  <a:t>Bound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FFFF00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FFFF00"/>
                                    </a:solidFill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𝑞</m:t>
                    </m:r>
                    <m:r>
                      <a:rPr lang="en-US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←</m:t>
                    </m:r>
                    <m:r>
                      <a:rPr lang="en-US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b="0" i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w.h.p</a:t>
                </a:r>
                <a:r>
                  <a:rPr lang="en-US" dirty="0"/>
                  <a:t>.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𝑋</m:t>
                    </m:r>
                    <m:r>
                      <a:rPr lang="en-US" b="0" i="1" smtClean="0">
                        <a:latin typeface="Cambria Math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 </a:t>
                </a:r>
                <a:r>
                  <a:rPr lang="en-US" i="1" dirty="0"/>
                  <a:t>A.</a:t>
                </a:r>
              </a:p>
              <a:p>
                <a:r>
                  <a:rPr lang="en-US" dirty="0"/>
                  <a:t>A query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r>
                      <a:rPr lang="en-US" b="0" i="1" smtClean="0">
                        <a:latin typeface="Cambria Math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ℝ</m:t>
                    </m:r>
                  </m:oMath>
                </a14:m>
                <a:r>
                  <a:rPr lang="en-US" dirty="0"/>
                  <a:t> is </a:t>
                </a:r>
                <a:r>
                  <a:rPr lang="en-US" b="1" dirty="0">
                    <a:solidFill>
                      <a:srgbClr val="FFFF00"/>
                    </a:solidFill>
                  </a:rPr>
                  <a:t>low sensitive </a:t>
                </a:r>
                <a:r>
                  <a:rPr lang="en-US" dirty="0"/>
                  <a:t>if for any two datasets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that differ in one entry 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𝑞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𝑞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|≤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FFFF00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However, </a:t>
                </a:r>
                <a:r>
                  <a:rPr lang="en-US" i="1" dirty="0">
                    <a:solidFill>
                      <a:schemeClr val="tx1"/>
                    </a:solidFill>
                  </a:rPr>
                  <a:t>p-</a:t>
                </a:r>
                <a:r>
                  <a:rPr lang="en-US" dirty="0">
                    <a:solidFill>
                      <a:schemeClr val="tx1"/>
                    </a:solidFill>
                  </a:rPr>
                  <a:t>values are </a:t>
                </a:r>
                <a:r>
                  <a:rPr lang="en-US" dirty="0">
                    <a:solidFill>
                      <a:srgbClr val="FF0000"/>
                    </a:solidFill>
                  </a:rPr>
                  <a:t>NOT</a:t>
                </a:r>
                <a:r>
                  <a:rPr lang="en-US" dirty="0">
                    <a:solidFill>
                      <a:schemeClr val="tx1"/>
                    </a:solidFill>
                  </a:rPr>
                  <a:t> low-sensitive enough: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Requires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&gt;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0.37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This sensitivity leads to a trivial error guarantee using best known results from [</a:t>
                </a:r>
                <a:r>
                  <a:rPr lang="en-US" dirty="0" err="1"/>
                  <a:t>Bassily</a:t>
                </a:r>
                <a:r>
                  <a:rPr lang="en-US" dirty="0"/>
                  <a:t> et al. </a:t>
                </a:r>
                <a:r>
                  <a:rPr lang="uk-UA" dirty="0"/>
                  <a:t>’</a:t>
                </a:r>
                <a:r>
                  <a:rPr lang="en-US" dirty="0"/>
                  <a:t>16</a:t>
                </a:r>
                <a:r>
                  <a:rPr lang="en-US" dirty="0">
                    <a:solidFill>
                      <a:schemeClr val="tx1"/>
                    </a:solidFill>
                  </a:rPr>
                  <a:t>].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0000" y="1532966"/>
                <a:ext cx="10233800" cy="4921622"/>
              </a:xfrm>
              <a:blipFill rotWithShape="0">
                <a:blip r:embed="rId2"/>
                <a:stretch>
                  <a:fillRect l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46" y="2129528"/>
            <a:ext cx="2893357" cy="2642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71812" y="5075675"/>
                <a:ext cx="15524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~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812" y="5075675"/>
                <a:ext cx="1552413" cy="61555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75" y="2482869"/>
            <a:ext cx="2649709" cy="264207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365244" y="2824523"/>
            <a:ext cx="2606931" cy="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547963" y="3491831"/>
            <a:ext cx="2548037" cy="25547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58635" y="2260382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635" y="2260382"/>
                <a:ext cx="1452283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798666" y="2865790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666" y="2865790"/>
                <a:ext cx="1452283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18568" y="2749992"/>
            <a:ext cx="1325682" cy="132568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416337" y="3340134"/>
            <a:ext cx="741326" cy="37754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22205" y="4911040"/>
                <a:ext cx="213116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←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205" y="4911040"/>
                <a:ext cx="2131161" cy="61555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 flipV="1">
            <a:off x="3416337" y="4286165"/>
            <a:ext cx="2679663" cy="16290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705992" y="3717680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992" y="3717680"/>
                <a:ext cx="1452283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775540" y="4360420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540" y="4360420"/>
                <a:ext cx="1452283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/>
          <p:nvPr/>
        </p:nvCxnSpPr>
        <p:spPr>
          <a:xfrm flipV="1">
            <a:off x="3482149" y="5007372"/>
            <a:ext cx="2548037" cy="25547"/>
          </a:xfrm>
          <a:prstGeom prst="straightConnector1">
            <a:avLst/>
          </a:prstGeom>
          <a:ln w="952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0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of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Max-Info also satisfies strong composition guarantees.</a:t>
            </a:r>
          </a:p>
          <a:p>
            <a:r>
              <a:rPr lang="en-US" dirty="0"/>
              <a:t>Pure DP and bounded description length algorithms can be composed in arbitrary order and still have good generalization.</a:t>
            </a:r>
          </a:p>
          <a:p>
            <a:r>
              <a:rPr lang="en-US" dirty="0"/>
              <a:t>Not the case for </a:t>
            </a:r>
            <a:r>
              <a:rPr lang="en-US" dirty="0" err="1"/>
              <a:t>approx</a:t>
            </a:r>
            <a:r>
              <a:rPr lang="en-US" dirty="0"/>
              <a:t> DP, because data must be from a product distribution.</a:t>
            </a:r>
          </a:p>
          <a:p>
            <a:r>
              <a:rPr lang="en-US" dirty="0"/>
              <a:t>Ordering matters: important to do DP computations first!</a:t>
            </a:r>
          </a:p>
        </p:txBody>
      </p:sp>
    </p:spTree>
    <p:extLst>
      <p:ext uri="{BB962C8B-B14F-4D97-AF65-F5344CB8AC3E}">
        <p14:creationId xmlns:p14="http://schemas.microsoft.com/office/powerpoint/2010/main" val="16872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Data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73" y="1519678"/>
            <a:ext cx="2893357" cy="2642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57512" y="4347012"/>
                <a:ext cx="15524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~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512" y="4347012"/>
                <a:ext cx="1552413" cy="61555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5" y="1754206"/>
            <a:ext cx="2649709" cy="264207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250943" y="2095860"/>
            <a:ext cx="4512936" cy="0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93657" y="1504370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657" y="1504370"/>
                <a:ext cx="1452283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96154" y="2140505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154" y="2140505"/>
                <a:ext cx="1452283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8271132" y="4301190"/>
                <a:ext cx="217713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132" y="4301190"/>
                <a:ext cx="2177134" cy="61555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>
            <a:off x="3302037" y="3557501"/>
            <a:ext cx="4512936" cy="0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611002" y="2989018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02" y="2989018"/>
                <a:ext cx="1452283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77674" y="3643512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′(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674" y="3643512"/>
                <a:ext cx="1452283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/>
          <p:cNvSpPr/>
          <p:nvPr/>
        </p:nvSpPr>
        <p:spPr>
          <a:xfrm>
            <a:off x="3360963" y="4100577"/>
            <a:ext cx="4465388" cy="41346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496135" y="2737679"/>
            <a:ext cx="4330216" cy="2316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4479736" y="2003287"/>
            <a:ext cx="1325682" cy="1325682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3360963" y="2549962"/>
            <a:ext cx="1387474" cy="41346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3339" y="5150882"/>
            <a:ext cx="12158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Answer</a:t>
            </a:r>
            <a:r>
              <a:rPr lang="en-US" sz="3200" dirty="0">
                <a:solidFill>
                  <a:srgbClr val="FFFF00"/>
                </a:solidFill>
              </a:rPr>
              <a:t>: Limit the info learned about the </a:t>
            </a:r>
            <a:r>
              <a:rPr lang="en-US" sz="3200" dirty="0" smtClean="0">
                <a:solidFill>
                  <a:srgbClr val="FFFF00"/>
                </a:solidFill>
              </a:rPr>
              <a:t>dataset with each analysis </a:t>
            </a:r>
            <a:r>
              <a:rPr lang="en-US" sz="3200" dirty="0" smtClean="0">
                <a:solidFill>
                  <a:schemeClr val="accent2"/>
                </a:solidFill>
              </a:rPr>
              <a:t>[</a:t>
            </a:r>
            <a:r>
              <a:rPr lang="en-US" sz="3200" dirty="0">
                <a:solidFill>
                  <a:schemeClr val="accent2"/>
                </a:solidFill>
              </a:rPr>
              <a:t>Dwork,Feldman,Hardt,Pitassi,Reingold,Roth’15]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581065" y="2222862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𝑎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065" y="2222862"/>
                <a:ext cx="1452283" cy="58477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8858335" y="799045"/>
            <a:ext cx="80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4979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Data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73" y="1519678"/>
            <a:ext cx="2893357" cy="2642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57512" y="4347012"/>
                <a:ext cx="15524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~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512" y="4347012"/>
                <a:ext cx="1552413" cy="61555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5" y="1754206"/>
            <a:ext cx="2649709" cy="264207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250943" y="2095860"/>
            <a:ext cx="4512936" cy="0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593657" y="1504370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657" y="1504370"/>
                <a:ext cx="1452283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8271132" y="4301190"/>
                <a:ext cx="225465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132" y="4301190"/>
                <a:ext cx="2254656" cy="61555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>
            <a:off x="3302037" y="3557501"/>
            <a:ext cx="4512936" cy="0"/>
          </a:xfrm>
          <a:prstGeom prst="straightConnector1">
            <a:avLst/>
          </a:prstGeom>
          <a:ln w="1079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5611002" y="2989018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3200" b="0" i="1" smtClean="0">
                          <a:latin typeface="Cambria Math" charset="0"/>
                        </a:rPr>
                        <m:t>′</m:t>
                      </m:r>
                    </m:oMath>
                  </m:oMathPara>
                </a14:m>
                <a:endParaRPr lang="en-US" sz="3200" b="0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002" y="2989018"/>
                <a:ext cx="1452283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5677674" y="3643512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674" y="3643512"/>
                <a:ext cx="1452283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/>
          <p:cNvSpPr/>
          <p:nvPr/>
        </p:nvSpPr>
        <p:spPr>
          <a:xfrm>
            <a:off x="3360963" y="4100577"/>
            <a:ext cx="4465388" cy="41346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496135" y="2737679"/>
            <a:ext cx="4330216" cy="2316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479736" y="2003287"/>
            <a:ext cx="1325682" cy="1325682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3360963" y="2549962"/>
            <a:ext cx="1387474" cy="41346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3339" y="5150882"/>
            <a:ext cx="12158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Answer</a:t>
            </a:r>
            <a:r>
              <a:rPr lang="en-US" sz="3200" dirty="0">
                <a:solidFill>
                  <a:srgbClr val="FFFF00"/>
                </a:solidFill>
              </a:rPr>
              <a:t>: Limit the info learned about the dataset </a:t>
            </a:r>
            <a:r>
              <a:rPr lang="en-US" sz="3200" dirty="0">
                <a:solidFill>
                  <a:schemeClr val="accent2"/>
                </a:solidFill>
              </a:rPr>
              <a:t>[Dwork,Feldman,Hardt,Pitassi,Reingold,Roth’15]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4416435" y="2445887"/>
                <a:ext cx="14522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435" y="2445887"/>
                <a:ext cx="1452283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8858335" y="799045"/>
            <a:ext cx="80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7908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Contributions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20000" y="1825625"/>
                <a:ext cx="1023380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300" dirty="0"/>
                  <a:t>Post-selection Hypothesis Testing</a:t>
                </a:r>
              </a:p>
              <a:p>
                <a:pPr lvl="1"/>
                <a:r>
                  <a:rPr lang="en-US" sz="2800" dirty="0"/>
                  <a:t>Bounded Max-Info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 ⟹  </m:t>
                    </m:r>
                  </m:oMath>
                </a14:m>
                <a:r>
                  <a:rPr lang="en-US" sz="2800" dirty="0"/>
                  <a:t>Valid Tests</a:t>
                </a:r>
              </a:p>
              <a:p>
                <a:pPr lvl="1"/>
                <a:r>
                  <a:rPr lang="en-US" sz="2800" dirty="0"/>
                  <a:t>Tighter connection than previous results.</a:t>
                </a:r>
              </a:p>
              <a:p>
                <a:endParaRPr lang="en-US" sz="3300" dirty="0"/>
              </a:p>
              <a:p>
                <a:r>
                  <a:rPr lang="en-US" sz="3300" dirty="0"/>
                  <a:t>Approximate Differential Privacy  </a:t>
                </a:r>
                <a14:m>
                  <m:oMath xmlns:m="http://schemas.openxmlformats.org/officeDocument/2006/math">
                    <m:r>
                      <a:rPr lang="en-US" sz="3300">
                        <a:latin typeface="Cambria Math"/>
                      </a:rPr>
                      <m:t>⟹</m:t>
                    </m:r>
                  </m:oMath>
                </a14:m>
                <a:r>
                  <a:rPr lang="en-US" sz="3300" dirty="0"/>
                  <a:t>  Bounded Max-Info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800" dirty="0"/>
                  <a:t> rounds of </a:t>
                </a:r>
                <a:r>
                  <a:rPr lang="en-US" sz="2800" dirty="0" err="1"/>
                  <a:t>adaptivity</a:t>
                </a:r>
                <a:r>
                  <a:rPr lang="en-US" sz="2800" dirty="0"/>
                  <a:t>: </a:t>
                </a:r>
                <a:r>
                  <a:rPr lang="en-US" sz="2800" dirty="0">
                    <a:solidFill>
                      <a:schemeClr val="tx1"/>
                    </a:solidFill>
                  </a:rPr>
                  <a:t>max-info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~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/>
                  <a:t>rather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𝑘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FF00"/>
                    </a:solidFill>
                  </a:rPr>
                  <a:t>.</a:t>
                </a:r>
                <a:endParaRPr lang="en-US" sz="2800" dirty="0"/>
              </a:p>
              <a:p>
                <a:pPr lvl="1"/>
                <a:endParaRPr lang="en-US" sz="2800" dirty="0"/>
              </a:p>
              <a:p>
                <a:pPr lvl="1"/>
                <a:endParaRPr lang="en-US" sz="2800" dirty="0"/>
              </a:p>
              <a:p>
                <a:pPr marL="457200" lvl="1" indent="0" algn="ctr">
                  <a:buNone/>
                </a:pPr>
                <a:r>
                  <a:rPr lang="en-US" sz="2800" b="1" dirty="0">
                    <a:solidFill>
                      <a:srgbClr val="FFFF00"/>
                    </a:solidFill>
                  </a:rPr>
                  <a:t>Generalizes and unifies previous work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mc:Choice>
        <mc:Fallback>
          <p:sp>
            <p:nvSpPr>
              <p:cNvPr id="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0000" y="1825625"/>
                <a:ext cx="10233800" cy="4351338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40" y="197058"/>
            <a:ext cx="4267199" cy="19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1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Lots of work in statistics community on post-selection inference</a:t>
            </a:r>
            <a:r>
              <a:rPr lang="en-US" dirty="0">
                <a:solidFill>
                  <a:schemeClr val="accent2"/>
                </a:solidFill>
              </a:rPr>
              <a:t> [Freedman’83],[Leeb,Potscher’06],[</a:t>
            </a:r>
            <a:r>
              <a:rPr lang="is-IS" dirty="0">
                <a:solidFill>
                  <a:schemeClr val="accent2"/>
                </a:solidFill>
              </a:rPr>
              <a:t>Berk,Brown,Buja,Zhang,Zhao’13], ...</a:t>
            </a:r>
            <a:endParaRPr lang="en-US" dirty="0"/>
          </a:p>
          <a:p>
            <a:pPr lvl="1"/>
            <a:r>
              <a:rPr lang="en-US" dirty="0"/>
              <a:t>Specific to type of analyses performed</a:t>
            </a:r>
          </a:p>
          <a:p>
            <a:r>
              <a:rPr lang="en-US" dirty="0">
                <a:solidFill>
                  <a:schemeClr val="accent2"/>
                </a:solidFill>
              </a:rPr>
              <a:t>[DFHPRR](STOC’15,NIPS’15,Science’15)</a:t>
            </a:r>
          </a:p>
          <a:p>
            <a:pPr lvl="1"/>
            <a:r>
              <a:rPr lang="en-US" dirty="0"/>
              <a:t>Initial connections between information, privacy and adaptive analysis </a:t>
            </a:r>
          </a:p>
          <a:p>
            <a:r>
              <a:rPr lang="en-US" dirty="0"/>
              <a:t>Accuracy for specific queries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[DFHPRR] (STOC’15,Science’15)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[Bassily,Nissim,Smith,Steinke,Stemmer,Ullman’16]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[Cummings,Ligett,Nissim,Roth,Wu’16]</a:t>
            </a:r>
            <a:endParaRPr lang="en-US" dirty="0"/>
          </a:p>
          <a:p>
            <a:pPr lvl="1"/>
            <a:r>
              <a:rPr lang="en-US" dirty="0">
                <a:solidFill>
                  <a:schemeClr val="accent2"/>
                </a:solidFill>
              </a:rPr>
              <a:t>[Russo,Zou’16]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[Wang,Lei,Fienberg’16]</a:t>
            </a:r>
          </a:p>
          <a:p>
            <a:r>
              <a:rPr lang="en-US" dirty="0"/>
              <a:t>Impossibility results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[Hardt,Ullman’14], [Steinke,Ullman’15]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740" y="197058"/>
            <a:ext cx="4267199" cy="19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Hypothesis test is defined by</a:t>
                </a:r>
              </a:p>
              <a:p>
                <a:pPr lvl="1"/>
                <a:r>
                  <a:rPr lang="en-US" dirty="0"/>
                  <a:t>null hypothesis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FFFF00"/>
                        </a:solidFill>
                        <a:latin typeface="Cambria Math" charset="0"/>
                      </a:rPr>
                      <m:t>Δ</m:t>
                    </m:r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𝐷</m:t>
                        </m:r>
                      </m:e>
                    </m:d>
                    <m:r>
                      <a:rPr lang="en-US" b="0" i="0" smtClean="0">
                        <a:solidFill>
                          <a:srgbClr val="FFFF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</a:p>
              <a:p>
                <a:pPr lvl="1"/>
                <a:r>
                  <a:rPr lang="en-US" dirty="0"/>
                  <a:t>statistic: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𝐼𝑛𝑐𝑜𝑛𝑐𝑙𝑢𝑠𝑖𝑣𝑒</m:t>
                        </m:r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𝑅𝑒𝑗𝑒𝑐𝑡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</a:p>
              <a:p>
                <a:r>
                  <a:rPr lang="en-US" dirty="0"/>
                  <a:t>A </a:t>
                </a:r>
                <a:r>
                  <a:rPr lang="en-US" i="1" dirty="0">
                    <a:solidFill>
                      <a:srgbClr val="FFFF00"/>
                    </a:solidFill>
                  </a:rPr>
                  <a:t>False Discovery </a:t>
                </a:r>
                <a:r>
                  <a:rPr lang="en-US" dirty="0"/>
                  <a:t>is when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𝑋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∼</m:t>
                    </m:r>
                    <m:sSup>
                      <m:sSup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but </a:t>
                </a:r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𝑡</m:t>
                    </m:r>
                    <m:d>
                      <m:d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=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charset="0"/>
                      </a:rPr>
                      <m:t>𝑅𝑒𝑗𝑒𝑐𝑡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Classical results apply when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rgbClr val="FFFF00"/>
                    </a:solidFill>
                  </a:rPr>
                  <a:t>independent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Want to bound </a:t>
                </a:r>
                <a:r>
                  <a:rPr lang="en-US" dirty="0" err="1">
                    <a:solidFill>
                      <a:srgbClr val="FFFF00"/>
                    </a:solidFill>
                  </a:rPr>
                  <a:t>Pr</a:t>
                </a:r>
                <a:r>
                  <a:rPr lang="en-US" dirty="0">
                    <a:solidFill>
                      <a:srgbClr val="FFFF00"/>
                    </a:solidFill>
                  </a:rPr>
                  <a:t>[</a:t>
                </a:r>
                <a:r>
                  <a:rPr lang="en-US" i="1" dirty="0">
                    <a:solidFill>
                      <a:srgbClr val="FFFF00"/>
                    </a:solidFill>
                  </a:rPr>
                  <a:t>False Discovery</a:t>
                </a:r>
                <a:r>
                  <a:rPr lang="en-US" dirty="0">
                    <a:solidFill>
                      <a:srgbClr val="FFFF00"/>
                    </a:solidFill>
                  </a:rPr>
                  <a:t>]</a:t>
                </a:r>
                <a:r>
                  <a:rPr lang="en-US" i="1" dirty="0">
                    <a:solidFill>
                      <a:srgbClr val="FFFF00"/>
                    </a:solidFill>
                  </a:rPr>
                  <a:t> </a:t>
                </a:r>
                <a:r>
                  <a:rPr lang="en-US" dirty="0"/>
                  <a:t>when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61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00200" y="4071938"/>
            <a:ext cx="8615363" cy="2671762"/>
          </a:xfrm>
          <a:prstGeom prst="roundRect">
            <a:avLst/>
          </a:prstGeom>
          <a:solidFill>
            <a:srgbClr val="3EA6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Max-Information </a:t>
            </a:r>
            <a:r>
              <a:rPr lang="en-US" dirty="0">
                <a:solidFill>
                  <a:schemeClr val="accent2"/>
                </a:solidFill>
              </a:rPr>
              <a:t>[DFHPRR’15]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20000" y="1690688"/>
                <a:ext cx="10233800" cy="461598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200" dirty="0"/>
                  <a:t>Algorithm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𝐴</m:t>
                    </m:r>
                    <m:r>
                      <a:rPr lang="en-US" sz="32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has small max-info </a:t>
                </a:r>
                <a:br>
                  <a:rPr lang="en-US" sz="3200" dirty="0"/>
                </a:br>
                <a14:m>
                  <m:oMath xmlns:m="http://schemas.openxmlformats.org/officeDocument/2006/math">
                    <m:r>
                      <a:rPr lang="en-US" sz="3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⇒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sz="32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3200" dirty="0"/>
                  <a:t> and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𝑋</m:t>
                    </m:r>
                    <m:r>
                      <a:rPr lang="en-US" sz="32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are “close” to </a:t>
                </a:r>
                <a:r>
                  <a:rPr lang="en-US" sz="3200" dirty="0">
                    <a:solidFill>
                      <a:srgbClr val="FFFF00"/>
                    </a:solidFill>
                  </a:rPr>
                  <a:t>independent</a:t>
                </a:r>
                <a:r>
                  <a:rPr lang="en-US" sz="3200" dirty="0"/>
                  <a:t>.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charset="0"/>
                      </a:rPr>
                      <m:t>he</m:t>
                    </m:r>
                    <m:r>
                      <a:rPr lang="en-US" sz="3200" b="0" i="0" smtClean="0">
                        <a:latin typeface="Cambria Math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3200" dirty="0">
                    <a:solidFill>
                      <a:srgbClr val="FFFF00"/>
                    </a:solidFill>
                  </a:rPr>
                  <a:t>-approximate max-info </a:t>
                </a:r>
                <a:r>
                  <a:rPr lang="en-US" sz="3200" dirty="0"/>
                  <a:t>between </a:t>
                </a:r>
                <a:r>
                  <a:rPr lang="en-US" sz="3200" i="1" dirty="0"/>
                  <a:t>A(X)</a:t>
                </a:r>
                <a:r>
                  <a:rPr lang="en-US" sz="3200" dirty="0"/>
                  <a:t> and </a:t>
                </a:r>
                <a:r>
                  <a:rPr lang="en-US" sz="3200" i="1" dirty="0"/>
                  <a:t>X</a:t>
                </a:r>
                <a:r>
                  <a:rPr lang="en-US" sz="3200" dirty="0"/>
                  <a:t> is </a:t>
                </a:r>
              </a:p>
              <a:p>
                <a:pPr marL="0" indent="0" algn="ctr">
                  <a:buNone/>
                </a:pPr>
                <a:r>
                  <a:rPr lang="en-US" sz="3200" dirty="0"/>
                  <a:t>	</a:t>
                </a:r>
              </a:p>
              <a:p>
                <a:pPr marL="0" indent="0">
                  <a:buNone/>
                </a:pPr>
                <a:r>
                  <a:rPr lang="en-US" sz="4000" dirty="0"/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𝐼</m:t>
                        </m:r>
                      </m:e>
                      <m:sub>
                        <m:r>
                          <a:rPr lang="en-US" sz="4000" b="0" i="1" smtClean="0">
                            <a:latin typeface="Cambria Math" charset="0"/>
                          </a:rPr>
                          <m:t>∞</m:t>
                        </m:r>
                      </m:sub>
                      <m:sup>
                        <m:r>
                          <a:rPr lang="en-US" sz="4000" b="0" i="1" smtClean="0">
                            <a:latin typeface="Cambria Math" charset="0"/>
                          </a:rPr>
                          <m:t>𝛽</m:t>
                        </m:r>
                      </m:sup>
                    </m:sSubSup>
                    <m:d>
                      <m:dPr>
                        <m:ctrlPr>
                          <a:rPr lang="en-US" sz="4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40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US" sz="4000" b="0" i="1" smtClean="0">
                            <a:latin typeface="Cambria Math" charset="0"/>
                          </a:rPr>
                          <m:t>);</m:t>
                        </m:r>
                        <m:r>
                          <a:rPr lang="en-US" sz="4000" b="0" i="1" smtClean="0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endParaRPr lang="en-US" sz="4000" b="0" i="1" dirty="0">
                  <a:latin typeface="Cambria Math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1" smtClean="0">
                          <a:latin typeface="Cambria Math" charset="0"/>
                        </a:rPr>
                        <m:t>log</m:t>
                      </m:r>
                      <m:d>
                        <m:dPr>
                          <m:ctrlPr>
                            <a:rPr lang="en-US" sz="4000" b="0" i="1" smtClean="0">
                              <a:latin typeface="Cambria Math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en-US" sz="4000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𝑂</m:t>
                              </m:r>
                            </m:lim>
                          </m:limLow>
                          <m:f>
                            <m:fPr>
                              <m:ctrlPr>
                                <a:rPr lang="bg-BG" sz="40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4000" b="0" i="1" smtClean="0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latin typeface="Cambria Math" charset="0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40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en-US" sz="4000" b="0" i="1" smtClean="0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4000" b="0" i="1" smtClean="0">
                                              <a:latin typeface="Cambria Math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n-US" sz="4000" b="0" i="1" smtClean="0">
                                              <a:latin typeface="Cambria Math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4000" b="0" i="1" smtClean="0"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  <m:r>
                                            <a:rPr lang="en-US" sz="4000" b="0" i="1" smtClean="0">
                                              <a:latin typeface="Cambria Math" charset="0"/>
                                            </a:rPr>
                                            <m:t>),</m:t>
                                          </m:r>
                                          <m:r>
                                            <a:rPr lang="en-US" sz="4000" b="0" i="1" smtClean="0"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en-US" sz="4000" b="0" i="1" smtClean="0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a:rPr lang="en-US" sz="4000" b="0" i="1" smtClean="0">
                                          <a:latin typeface="Cambria Math" charset="0"/>
                                        </a:rPr>
                                        <m:t>𝑂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charset="0"/>
                                </a:rPr>
                                <m:t>𝛽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4000" b="0" i="1" smtClean="0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latin typeface="Cambria Math" charset="0"/>
                                    </a:rPr>
                                    <m:t>Pr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40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ctrlPr>
                                            <a:rPr lang="en-US" sz="4000" b="0" i="1" smtClean="0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4000" b="0" i="1" smtClean="0">
                                              <a:latin typeface="Cambria Math" charset="0"/>
                                            </a:rPr>
                                            <m:t>𝐴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4000" b="0" i="1" smtClean="0">
                                                  <a:latin typeface="Cambria Math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4000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𝑋</m:t>
                                              </m:r>
                                              <m:r>
                                                <a:rPr lang="en-US" sz="4000" b="0" i="1" smtClean="0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charset="0"/>
                                                </a:rPr>
                                                <m:t>′</m:t>
                                              </m:r>
                                            </m:e>
                                          </m:d>
                                          <m:r>
                                            <a:rPr lang="en-US" sz="4000" b="0" i="1" smtClean="0">
                                              <a:latin typeface="Cambria Math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4000" b="0" i="1" smtClean="0">
                                              <a:latin typeface="Cambria Math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  <m:r>
                                        <a:rPr lang="en-US" sz="4000" b="0" i="1" smtClean="0">
                                          <a:latin typeface="Cambria Math" charset="0"/>
                                        </a:rPr>
                                        <m:t> ∈</m:t>
                                      </m:r>
                                      <m:r>
                                        <a:rPr lang="en-US" sz="4000" b="0" i="1" smtClean="0">
                                          <a:latin typeface="Cambria Math" charset="0"/>
                                        </a:rPr>
                                        <m:t>𝑂</m:t>
                                      </m:r>
                                    </m:e>
                                  </m:d>
                                </m:e>
                              </m:func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0000" y="1690688"/>
                <a:ext cx="10233800" cy="4615983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Arrow 7"/>
          <p:cNvSpPr/>
          <p:nvPr/>
        </p:nvSpPr>
        <p:spPr>
          <a:xfrm rot="555209">
            <a:off x="9105494" y="5367276"/>
            <a:ext cx="2651900" cy="1285875"/>
          </a:xfrm>
          <a:prstGeom prst="leftArrow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Ideal World</a:t>
            </a:r>
          </a:p>
        </p:txBody>
      </p:sp>
      <p:sp>
        <p:nvSpPr>
          <p:cNvPr id="9" name="Left Arrow 8"/>
          <p:cNvSpPr/>
          <p:nvPr/>
        </p:nvSpPr>
        <p:spPr>
          <a:xfrm rot="19423679">
            <a:off x="8085360" y="3307608"/>
            <a:ext cx="2933700" cy="1285875"/>
          </a:xfrm>
          <a:prstGeom prst="leftArrow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Real World</a:t>
            </a:r>
          </a:p>
        </p:txBody>
      </p:sp>
    </p:spTree>
    <p:extLst>
      <p:ext uri="{BB962C8B-B14F-4D97-AF65-F5344CB8AC3E}">
        <p14:creationId xmlns:p14="http://schemas.microsoft.com/office/powerpoint/2010/main" val="67686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uiExpand="1" build="p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27024</TotalTime>
  <Words>1940</Words>
  <Application>Microsoft Macintosh PowerPoint</Application>
  <PresentationFormat>Widescreen</PresentationFormat>
  <Paragraphs>409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Calibri</vt:lpstr>
      <vt:lpstr>Cambria Math</vt:lpstr>
      <vt:lpstr>Corbel</vt:lpstr>
      <vt:lpstr>Arial</vt:lpstr>
      <vt:lpstr>Depth</vt:lpstr>
      <vt:lpstr>PowerPoint Presentation</vt:lpstr>
      <vt:lpstr>Adaptive Data Analysis</vt:lpstr>
      <vt:lpstr>Adaptive Data Analysis</vt:lpstr>
      <vt:lpstr>Adaptive Data Analysis</vt:lpstr>
      <vt:lpstr>Adaptive Data Analysis</vt:lpstr>
      <vt:lpstr>Contributions</vt:lpstr>
      <vt:lpstr>Related Work</vt:lpstr>
      <vt:lpstr>Hypothesis Testing</vt:lpstr>
      <vt:lpstr>Max-Information [DFHPRR’15]</vt:lpstr>
      <vt:lpstr>Max-Information of Algorithms [DFHPRR’15]</vt:lpstr>
      <vt:lpstr>Post-selection Hypothesis Testing</vt:lpstr>
      <vt:lpstr>Post-selection Hypothesis Testing</vt:lpstr>
      <vt:lpstr>What procedures A  have  bounded max-info?</vt:lpstr>
      <vt:lpstr>Differential Privacy [Dwork,McSherry,Nissim,Smith’06]</vt:lpstr>
      <vt:lpstr>Technical Contributions</vt:lpstr>
      <vt:lpstr>Consequences of Positive Result</vt:lpstr>
      <vt:lpstr>Contributions</vt:lpstr>
      <vt:lpstr>PowerPoint Presentation</vt:lpstr>
      <vt:lpstr>Data Analysis</vt:lpstr>
      <vt:lpstr>Data Analysis</vt:lpstr>
      <vt:lpstr>Data Analysis - Ideal</vt:lpstr>
      <vt:lpstr>PowerPoint Presentation</vt:lpstr>
      <vt:lpstr>PowerPoint Presentation</vt:lpstr>
      <vt:lpstr>PowerPoint Presentation</vt:lpstr>
      <vt:lpstr>PowerPoint Presentation</vt:lpstr>
      <vt:lpstr>Proof Sketch of Positive Result</vt:lpstr>
      <vt:lpstr>Proof Sketch of Positive Result</vt:lpstr>
      <vt:lpstr>Proof Sketch of Positive Result</vt:lpstr>
      <vt:lpstr>Technical Contributions</vt:lpstr>
      <vt:lpstr>Stability with Low-Sensitivity Queries</vt:lpstr>
      <vt:lpstr>PowerPoint Presentation</vt:lpstr>
      <vt:lpstr>Consequences of Results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Rogers, Ryan M</dc:creator>
  <cp:lastModifiedBy>Rogers, Ryan M</cp:lastModifiedBy>
  <cp:revision>585</cp:revision>
  <dcterms:created xsi:type="dcterms:W3CDTF">2016-05-25T18:47:30Z</dcterms:created>
  <dcterms:modified xsi:type="dcterms:W3CDTF">2016-12-09T07:05:14Z</dcterms:modified>
</cp:coreProperties>
</file>